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6" r:id="rId10"/>
    <p:sldId id="269" r:id="rId11"/>
    <p:sldId id="267" r:id="rId12"/>
    <p:sldId id="268"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64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5EE18C8-98A0-481B-9D0D-1EF48AEC19B4}"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76305781-9B1B-496D-ABAA-0E94DABF873F}">
      <dgm:prSet/>
      <dgm:spPr/>
      <dgm:t>
        <a:bodyPr/>
        <a:lstStyle/>
        <a:p>
          <a:r>
            <a:rPr lang="en-GB"/>
            <a:t>To create opportunities for children and adults especially girls and women enter the sport</a:t>
          </a:r>
          <a:endParaRPr lang="en-US"/>
        </a:p>
      </dgm:t>
    </dgm:pt>
    <dgm:pt modelId="{301FE9DD-A1E0-4ADC-AC83-9CDF448648CE}" type="parTrans" cxnId="{6671A6A6-9363-4921-898D-95AEAD679B63}">
      <dgm:prSet/>
      <dgm:spPr/>
      <dgm:t>
        <a:bodyPr/>
        <a:lstStyle/>
        <a:p>
          <a:endParaRPr lang="en-US"/>
        </a:p>
      </dgm:t>
    </dgm:pt>
    <dgm:pt modelId="{A9ED5DB9-2856-40FA-BEB3-92C286F091EE}" type="sibTrans" cxnId="{6671A6A6-9363-4921-898D-95AEAD679B63}">
      <dgm:prSet/>
      <dgm:spPr/>
      <dgm:t>
        <a:bodyPr/>
        <a:lstStyle/>
        <a:p>
          <a:endParaRPr lang="en-US"/>
        </a:p>
      </dgm:t>
    </dgm:pt>
    <dgm:pt modelId="{68DA7C4F-A46E-47C5-9104-CB4BA6D0B333}">
      <dgm:prSet/>
      <dgm:spPr/>
      <dgm:t>
        <a:bodyPr/>
        <a:lstStyle/>
        <a:p>
          <a:r>
            <a:rPr lang="en-GB" dirty="0"/>
            <a:t>To work on developing fencing as a cross-community activity that any sector of society can get involved in </a:t>
          </a:r>
          <a:endParaRPr lang="en-US" dirty="0"/>
        </a:p>
      </dgm:t>
    </dgm:pt>
    <dgm:pt modelId="{D5902513-E569-4BFF-9A45-5BB950DD9CC5}" type="parTrans" cxnId="{097666B8-A223-4E3A-8ADF-C78CFC92E479}">
      <dgm:prSet/>
      <dgm:spPr/>
      <dgm:t>
        <a:bodyPr/>
        <a:lstStyle/>
        <a:p>
          <a:endParaRPr lang="en-US"/>
        </a:p>
      </dgm:t>
    </dgm:pt>
    <dgm:pt modelId="{2DF0D05E-E4D8-4DDD-A993-E1EBA4C39072}" type="sibTrans" cxnId="{097666B8-A223-4E3A-8ADF-C78CFC92E479}">
      <dgm:prSet/>
      <dgm:spPr/>
      <dgm:t>
        <a:bodyPr/>
        <a:lstStyle/>
        <a:p>
          <a:endParaRPr lang="en-US"/>
        </a:p>
      </dgm:t>
    </dgm:pt>
    <dgm:pt modelId="{75CA48D2-DEC4-4430-8D41-FCB0E221F9D6}">
      <dgm:prSet/>
      <dgm:spPr/>
      <dgm:t>
        <a:bodyPr/>
        <a:lstStyle/>
        <a:p>
          <a:r>
            <a:rPr lang="en-GB" dirty="0"/>
            <a:t>To increase the number of NIF fencers by 20% within the next 2 years </a:t>
          </a:r>
          <a:endParaRPr lang="en-US" dirty="0"/>
        </a:p>
      </dgm:t>
    </dgm:pt>
    <dgm:pt modelId="{662AC01A-9316-4E65-9006-0F16CC01F67A}" type="parTrans" cxnId="{E7E5BAAA-2FDA-4693-94DF-B379A18FD0E4}">
      <dgm:prSet/>
      <dgm:spPr/>
      <dgm:t>
        <a:bodyPr/>
        <a:lstStyle/>
        <a:p>
          <a:endParaRPr lang="en-US"/>
        </a:p>
      </dgm:t>
    </dgm:pt>
    <dgm:pt modelId="{B922108C-DC71-44AF-B6C0-15EA712710FC}" type="sibTrans" cxnId="{E7E5BAAA-2FDA-4693-94DF-B379A18FD0E4}">
      <dgm:prSet/>
      <dgm:spPr/>
      <dgm:t>
        <a:bodyPr/>
        <a:lstStyle/>
        <a:p>
          <a:endParaRPr lang="en-US"/>
        </a:p>
      </dgm:t>
    </dgm:pt>
    <dgm:pt modelId="{0AC87686-6C8D-4886-BF01-F00F4C4C50B6}">
      <dgm:prSet/>
      <dgm:spPr/>
      <dgm:t>
        <a:bodyPr/>
        <a:lstStyle/>
        <a:p>
          <a:r>
            <a:rPr lang="en-GB" dirty="0"/>
            <a:t>To map the number of coaches and develop a plan to increase coaches by 100% within 2 years with a focus on developing female coaches </a:t>
          </a:r>
          <a:endParaRPr lang="en-US" dirty="0"/>
        </a:p>
      </dgm:t>
    </dgm:pt>
    <dgm:pt modelId="{8A4D9E01-736C-4D89-A4E8-ECC1FEA74E76}" type="parTrans" cxnId="{1E9DA50F-9A9E-420C-ACD5-32E072FFC6F7}">
      <dgm:prSet/>
      <dgm:spPr/>
      <dgm:t>
        <a:bodyPr/>
        <a:lstStyle/>
        <a:p>
          <a:endParaRPr lang="en-US"/>
        </a:p>
      </dgm:t>
    </dgm:pt>
    <dgm:pt modelId="{1CC73F5A-A728-4DFB-ACAB-221BC7BF6F8D}" type="sibTrans" cxnId="{1E9DA50F-9A9E-420C-ACD5-32E072FFC6F7}">
      <dgm:prSet/>
      <dgm:spPr/>
      <dgm:t>
        <a:bodyPr/>
        <a:lstStyle/>
        <a:p>
          <a:endParaRPr lang="en-US"/>
        </a:p>
      </dgm:t>
    </dgm:pt>
    <dgm:pt modelId="{5636980B-BB02-4BFA-B56F-DAAC9065DC7E}">
      <dgm:prSet/>
      <dgm:spPr/>
      <dgm:t>
        <a:bodyPr/>
        <a:lstStyle/>
        <a:p>
          <a:r>
            <a:rPr lang="en-GB" dirty="0"/>
            <a:t>To increase the number of board members to seven over a 12- month period </a:t>
          </a:r>
          <a:endParaRPr lang="en-US" dirty="0"/>
        </a:p>
      </dgm:t>
    </dgm:pt>
    <dgm:pt modelId="{78FA4BBA-6C6F-4ED6-801B-55F6655CACD5}" type="parTrans" cxnId="{BDA4973B-ACBA-4E8C-A9F4-EA038E41FB79}">
      <dgm:prSet/>
      <dgm:spPr/>
      <dgm:t>
        <a:bodyPr/>
        <a:lstStyle/>
        <a:p>
          <a:endParaRPr lang="en-US"/>
        </a:p>
      </dgm:t>
    </dgm:pt>
    <dgm:pt modelId="{23E112CF-F3B2-492B-94BA-3A27D47C7825}" type="sibTrans" cxnId="{BDA4973B-ACBA-4E8C-A9F4-EA038E41FB79}">
      <dgm:prSet/>
      <dgm:spPr/>
      <dgm:t>
        <a:bodyPr/>
        <a:lstStyle/>
        <a:p>
          <a:endParaRPr lang="en-US"/>
        </a:p>
      </dgm:t>
    </dgm:pt>
    <dgm:pt modelId="{E762284D-F9C3-48C8-B763-E63245666D72}">
      <dgm:prSet/>
      <dgm:spPr/>
      <dgm:t>
        <a:bodyPr/>
        <a:lstStyle/>
        <a:p>
          <a:r>
            <a:rPr lang="en-GB" dirty="0"/>
            <a:t>To encourage more volunteers to support the clubs and coaches and develop a “fencing community” </a:t>
          </a:r>
          <a:endParaRPr lang="en-US" dirty="0"/>
        </a:p>
      </dgm:t>
    </dgm:pt>
    <dgm:pt modelId="{0A184BAD-459D-4D7F-902D-57FFADC56EE6}" type="parTrans" cxnId="{B2B8916F-2AAA-411A-99AE-D24EC1C60478}">
      <dgm:prSet/>
      <dgm:spPr/>
      <dgm:t>
        <a:bodyPr/>
        <a:lstStyle/>
        <a:p>
          <a:endParaRPr lang="en-US"/>
        </a:p>
      </dgm:t>
    </dgm:pt>
    <dgm:pt modelId="{90D61F2C-3C8B-4230-A48F-AA1A10D66CC2}" type="sibTrans" cxnId="{B2B8916F-2AAA-411A-99AE-D24EC1C60478}">
      <dgm:prSet/>
      <dgm:spPr/>
      <dgm:t>
        <a:bodyPr/>
        <a:lstStyle/>
        <a:p>
          <a:endParaRPr lang="en-US"/>
        </a:p>
      </dgm:t>
    </dgm:pt>
    <dgm:pt modelId="{CACA77E5-05AA-4860-A1DE-E69B7EDE8A2E}">
      <dgm:prSet/>
      <dgm:spPr/>
      <dgm:t>
        <a:bodyPr/>
        <a:lstStyle/>
        <a:p>
          <a:r>
            <a:rPr lang="en-GB" dirty="0"/>
            <a:t>To develop a specific strategy that will deliver Commonwealth fencers </a:t>
          </a:r>
          <a:endParaRPr lang="en-US" dirty="0"/>
        </a:p>
      </dgm:t>
    </dgm:pt>
    <dgm:pt modelId="{AEC8E787-9BEE-46BC-AEE0-F9045CB32B8E}" type="parTrans" cxnId="{493DF511-D286-46C3-818E-6CA12BA6AD71}">
      <dgm:prSet/>
      <dgm:spPr/>
      <dgm:t>
        <a:bodyPr/>
        <a:lstStyle/>
        <a:p>
          <a:endParaRPr lang="en-US"/>
        </a:p>
      </dgm:t>
    </dgm:pt>
    <dgm:pt modelId="{A179B1CA-2763-46E3-BCA0-566F258A662A}" type="sibTrans" cxnId="{493DF511-D286-46C3-818E-6CA12BA6AD71}">
      <dgm:prSet/>
      <dgm:spPr/>
      <dgm:t>
        <a:bodyPr/>
        <a:lstStyle/>
        <a:p>
          <a:endParaRPr lang="en-US"/>
        </a:p>
      </dgm:t>
    </dgm:pt>
    <dgm:pt modelId="{880677AD-45D1-498E-A9DA-3E69DEA73284}">
      <dgm:prSet/>
      <dgm:spPr/>
      <dgm:t>
        <a:bodyPr/>
        <a:lstStyle/>
        <a:p>
          <a:r>
            <a:rPr lang="en-GB" dirty="0"/>
            <a:t>To collaborate with bodies such as the Commonwealth Games NI and Sport NI </a:t>
          </a:r>
          <a:endParaRPr lang="en-US" dirty="0"/>
        </a:p>
      </dgm:t>
    </dgm:pt>
    <dgm:pt modelId="{CD9F6E2F-F272-44B8-AEF9-200A7151365A}" type="parTrans" cxnId="{E9138C08-6AAD-4A14-91BA-A2583A1D2EF4}">
      <dgm:prSet/>
      <dgm:spPr/>
      <dgm:t>
        <a:bodyPr/>
        <a:lstStyle/>
        <a:p>
          <a:endParaRPr lang="en-US"/>
        </a:p>
      </dgm:t>
    </dgm:pt>
    <dgm:pt modelId="{E7551A5D-52E7-4631-9BCA-359B1D8F1EE2}" type="sibTrans" cxnId="{E9138C08-6AAD-4A14-91BA-A2583A1D2EF4}">
      <dgm:prSet/>
      <dgm:spPr/>
      <dgm:t>
        <a:bodyPr/>
        <a:lstStyle/>
        <a:p>
          <a:endParaRPr lang="en-US"/>
        </a:p>
      </dgm:t>
    </dgm:pt>
    <dgm:pt modelId="{A313C154-6156-44A8-85E7-F7BEC665DB8F}">
      <dgm:prSet/>
      <dgm:spPr/>
      <dgm:t>
        <a:bodyPr/>
        <a:lstStyle/>
        <a:p>
          <a:r>
            <a:rPr lang="en-GB" dirty="0"/>
            <a:t>To employ staff working solely on growing fencing in Northern Ireland for a period of 2 to 3 days per week, including marketing and administrative support</a:t>
          </a:r>
          <a:endParaRPr lang="en-US" dirty="0"/>
        </a:p>
      </dgm:t>
    </dgm:pt>
    <dgm:pt modelId="{2AD979ED-5E18-48BC-BEDD-8661A5823DE0}" type="parTrans" cxnId="{12D16B09-82C6-451A-BDEB-A78BAAF8ED08}">
      <dgm:prSet/>
      <dgm:spPr/>
      <dgm:t>
        <a:bodyPr/>
        <a:lstStyle/>
        <a:p>
          <a:endParaRPr lang="en-US"/>
        </a:p>
      </dgm:t>
    </dgm:pt>
    <dgm:pt modelId="{C08F1439-2331-42F2-8AB9-AE28B6E73021}" type="sibTrans" cxnId="{12D16B09-82C6-451A-BDEB-A78BAAF8ED08}">
      <dgm:prSet/>
      <dgm:spPr/>
      <dgm:t>
        <a:bodyPr/>
        <a:lstStyle/>
        <a:p>
          <a:endParaRPr lang="en-US"/>
        </a:p>
      </dgm:t>
    </dgm:pt>
    <dgm:pt modelId="{8972BF05-09AB-46FD-985D-5E5B8FC103E3}" type="pres">
      <dgm:prSet presAssocID="{65EE18C8-98A0-481B-9D0D-1EF48AEC19B4}" presName="diagram" presStyleCnt="0">
        <dgm:presLayoutVars>
          <dgm:dir/>
          <dgm:resizeHandles val="exact"/>
        </dgm:presLayoutVars>
      </dgm:prSet>
      <dgm:spPr/>
    </dgm:pt>
    <dgm:pt modelId="{FA2FFA56-5717-4C4F-AF3F-31BD90E04C10}" type="pres">
      <dgm:prSet presAssocID="{76305781-9B1B-496D-ABAA-0E94DABF873F}" presName="node" presStyleLbl="node1" presStyleIdx="0" presStyleCnt="9">
        <dgm:presLayoutVars>
          <dgm:bulletEnabled val="1"/>
        </dgm:presLayoutVars>
      </dgm:prSet>
      <dgm:spPr/>
    </dgm:pt>
    <dgm:pt modelId="{286B36B8-F827-4D0A-AE36-20253DCA9483}" type="pres">
      <dgm:prSet presAssocID="{A9ED5DB9-2856-40FA-BEB3-92C286F091EE}" presName="sibTrans" presStyleCnt="0"/>
      <dgm:spPr/>
    </dgm:pt>
    <dgm:pt modelId="{E3930435-24B8-43BA-8EAD-E90F9C4C0768}" type="pres">
      <dgm:prSet presAssocID="{68DA7C4F-A46E-47C5-9104-CB4BA6D0B333}" presName="node" presStyleLbl="node1" presStyleIdx="1" presStyleCnt="9">
        <dgm:presLayoutVars>
          <dgm:bulletEnabled val="1"/>
        </dgm:presLayoutVars>
      </dgm:prSet>
      <dgm:spPr/>
    </dgm:pt>
    <dgm:pt modelId="{A53D152C-768B-4BAA-9DBC-AF935FC3FAD5}" type="pres">
      <dgm:prSet presAssocID="{2DF0D05E-E4D8-4DDD-A993-E1EBA4C39072}" presName="sibTrans" presStyleCnt="0"/>
      <dgm:spPr/>
    </dgm:pt>
    <dgm:pt modelId="{35FDC0A5-A282-4BBD-A4E6-53FD37E1B48E}" type="pres">
      <dgm:prSet presAssocID="{75CA48D2-DEC4-4430-8D41-FCB0E221F9D6}" presName="node" presStyleLbl="node1" presStyleIdx="2" presStyleCnt="9">
        <dgm:presLayoutVars>
          <dgm:bulletEnabled val="1"/>
        </dgm:presLayoutVars>
      </dgm:prSet>
      <dgm:spPr/>
    </dgm:pt>
    <dgm:pt modelId="{7FBC7F31-01EF-407C-B5CF-0EAB6A933996}" type="pres">
      <dgm:prSet presAssocID="{B922108C-DC71-44AF-B6C0-15EA712710FC}" presName="sibTrans" presStyleCnt="0"/>
      <dgm:spPr/>
    </dgm:pt>
    <dgm:pt modelId="{BA1B58FF-DA1F-4DD7-A468-F098E8167FC0}" type="pres">
      <dgm:prSet presAssocID="{0AC87686-6C8D-4886-BF01-F00F4C4C50B6}" presName="node" presStyleLbl="node1" presStyleIdx="3" presStyleCnt="9">
        <dgm:presLayoutVars>
          <dgm:bulletEnabled val="1"/>
        </dgm:presLayoutVars>
      </dgm:prSet>
      <dgm:spPr/>
    </dgm:pt>
    <dgm:pt modelId="{ADCBAC6A-63E0-405D-8A2A-79322AD5443F}" type="pres">
      <dgm:prSet presAssocID="{1CC73F5A-A728-4DFB-ACAB-221BC7BF6F8D}" presName="sibTrans" presStyleCnt="0"/>
      <dgm:spPr/>
    </dgm:pt>
    <dgm:pt modelId="{82C2329D-F33E-4C2E-8B67-B8170F8CFBC7}" type="pres">
      <dgm:prSet presAssocID="{5636980B-BB02-4BFA-B56F-DAAC9065DC7E}" presName="node" presStyleLbl="node1" presStyleIdx="4" presStyleCnt="9">
        <dgm:presLayoutVars>
          <dgm:bulletEnabled val="1"/>
        </dgm:presLayoutVars>
      </dgm:prSet>
      <dgm:spPr/>
    </dgm:pt>
    <dgm:pt modelId="{F08CD07A-E8BE-4984-AF95-7A29D96AE17A}" type="pres">
      <dgm:prSet presAssocID="{23E112CF-F3B2-492B-94BA-3A27D47C7825}" presName="sibTrans" presStyleCnt="0"/>
      <dgm:spPr/>
    </dgm:pt>
    <dgm:pt modelId="{580C732F-CBD8-4373-9F8E-A24C48B49E63}" type="pres">
      <dgm:prSet presAssocID="{E762284D-F9C3-48C8-B763-E63245666D72}" presName="node" presStyleLbl="node1" presStyleIdx="5" presStyleCnt="9">
        <dgm:presLayoutVars>
          <dgm:bulletEnabled val="1"/>
        </dgm:presLayoutVars>
      </dgm:prSet>
      <dgm:spPr/>
    </dgm:pt>
    <dgm:pt modelId="{BC471A5F-9561-4F31-B09D-8B15DF84293C}" type="pres">
      <dgm:prSet presAssocID="{90D61F2C-3C8B-4230-A48F-AA1A10D66CC2}" presName="sibTrans" presStyleCnt="0"/>
      <dgm:spPr/>
    </dgm:pt>
    <dgm:pt modelId="{954A0911-1634-4E71-99D5-7598DFC05C5F}" type="pres">
      <dgm:prSet presAssocID="{CACA77E5-05AA-4860-A1DE-E69B7EDE8A2E}" presName="node" presStyleLbl="node1" presStyleIdx="6" presStyleCnt="9">
        <dgm:presLayoutVars>
          <dgm:bulletEnabled val="1"/>
        </dgm:presLayoutVars>
      </dgm:prSet>
      <dgm:spPr/>
    </dgm:pt>
    <dgm:pt modelId="{F17609BF-8603-4FA3-89BB-699FCD91EDAE}" type="pres">
      <dgm:prSet presAssocID="{A179B1CA-2763-46E3-BCA0-566F258A662A}" presName="sibTrans" presStyleCnt="0"/>
      <dgm:spPr/>
    </dgm:pt>
    <dgm:pt modelId="{1438702E-5ACA-4212-8502-A0D3BF0F9715}" type="pres">
      <dgm:prSet presAssocID="{880677AD-45D1-498E-A9DA-3E69DEA73284}" presName="node" presStyleLbl="node1" presStyleIdx="7" presStyleCnt="9">
        <dgm:presLayoutVars>
          <dgm:bulletEnabled val="1"/>
        </dgm:presLayoutVars>
      </dgm:prSet>
      <dgm:spPr/>
    </dgm:pt>
    <dgm:pt modelId="{3A4C9DCF-262D-4F1D-9189-0BA5EF71D80D}" type="pres">
      <dgm:prSet presAssocID="{E7551A5D-52E7-4631-9BCA-359B1D8F1EE2}" presName="sibTrans" presStyleCnt="0"/>
      <dgm:spPr/>
    </dgm:pt>
    <dgm:pt modelId="{2C3ED560-9565-4595-8027-D2AF8CE8B3D6}" type="pres">
      <dgm:prSet presAssocID="{A313C154-6156-44A8-85E7-F7BEC665DB8F}" presName="node" presStyleLbl="node1" presStyleIdx="8" presStyleCnt="9">
        <dgm:presLayoutVars>
          <dgm:bulletEnabled val="1"/>
        </dgm:presLayoutVars>
      </dgm:prSet>
      <dgm:spPr/>
    </dgm:pt>
  </dgm:ptLst>
  <dgm:cxnLst>
    <dgm:cxn modelId="{E9138C08-6AAD-4A14-91BA-A2583A1D2EF4}" srcId="{65EE18C8-98A0-481B-9D0D-1EF48AEC19B4}" destId="{880677AD-45D1-498E-A9DA-3E69DEA73284}" srcOrd="7" destOrd="0" parTransId="{CD9F6E2F-F272-44B8-AEF9-200A7151365A}" sibTransId="{E7551A5D-52E7-4631-9BCA-359B1D8F1EE2}"/>
    <dgm:cxn modelId="{12D16B09-82C6-451A-BDEB-A78BAAF8ED08}" srcId="{65EE18C8-98A0-481B-9D0D-1EF48AEC19B4}" destId="{A313C154-6156-44A8-85E7-F7BEC665DB8F}" srcOrd="8" destOrd="0" parTransId="{2AD979ED-5E18-48BC-BEDD-8661A5823DE0}" sibTransId="{C08F1439-2331-42F2-8AB9-AE28B6E73021}"/>
    <dgm:cxn modelId="{AC13500D-B5D9-405A-AC28-F1D28750BCEE}" type="presOf" srcId="{76305781-9B1B-496D-ABAA-0E94DABF873F}" destId="{FA2FFA56-5717-4C4F-AF3F-31BD90E04C10}" srcOrd="0" destOrd="0" presId="urn:microsoft.com/office/officeart/2005/8/layout/default"/>
    <dgm:cxn modelId="{1E9DA50F-9A9E-420C-ACD5-32E072FFC6F7}" srcId="{65EE18C8-98A0-481B-9D0D-1EF48AEC19B4}" destId="{0AC87686-6C8D-4886-BF01-F00F4C4C50B6}" srcOrd="3" destOrd="0" parTransId="{8A4D9E01-736C-4D89-A4E8-ECC1FEA74E76}" sibTransId="{1CC73F5A-A728-4DFB-ACAB-221BC7BF6F8D}"/>
    <dgm:cxn modelId="{493DF511-D286-46C3-818E-6CA12BA6AD71}" srcId="{65EE18C8-98A0-481B-9D0D-1EF48AEC19B4}" destId="{CACA77E5-05AA-4860-A1DE-E69B7EDE8A2E}" srcOrd="6" destOrd="0" parTransId="{AEC8E787-9BEE-46BC-AEE0-F9045CB32B8E}" sibTransId="{A179B1CA-2763-46E3-BCA0-566F258A662A}"/>
    <dgm:cxn modelId="{BDA4973B-ACBA-4E8C-A9F4-EA038E41FB79}" srcId="{65EE18C8-98A0-481B-9D0D-1EF48AEC19B4}" destId="{5636980B-BB02-4BFA-B56F-DAAC9065DC7E}" srcOrd="4" destOrd="0" parTransId="{78FA4BBA-6C6F-4ED6-801B-55F6655CACD5}" sibTransId="{23E112CF-F3B2-492B-94BA-3A27D47C7825}"/>
    <dgm:cxn modelId="{D72B035C-2F81-4E1D-9E9B-314E60DFEC2B}" type="presOf" srcId="{75CA48D2-DEC4-4430-8D41-FCB0E221F9D6}" destId="{35FDC0A5-A282-4BBD-A4E6-53FD37E1B48E}" srcOrd="0" destOrd="0" presId="urn:microsoft.com/office/officeart/2005/8/layout/default"/>
    <dgm:cxn modelId="{6744E460-BB77-449B-8494-823E6AFC5A57}" type="presOf" srcId="{5636980B-BB02-4BFA-B56F-DAAC9065DC7E}" destId="{82C2329D-F33E-4C2E-8B67-B8170F8CFBC7}" srcOrd="0" destOrd="0" presId="urn:microsoft.com/office/officeart/2005/8/layout/default"/>
    <dgm:cxn modelId="{B2B8916F-2AAA-411A-99AE-D24EC1C60478}" srcId="{65EE18C8-98A0-481B-9D0D-1EF48AEC19B4}" destId="{E762284D-F9C3-48C8-B763-E63245666D72}" srcOrd="5" destOrd="0" parTransId="{0A184BAD-459D-4D7F-902D-57FFADC56EE6}" sibTransId="{90D61F2C-3C8B-4230-A48F-AA1A10D66CC2}"/>
    <dgm:cxn modelId="{5510519B-43B4-4837-886F-643386D56962}" type="presOf" srcId="{E762284D-F9C3-48C8-B763-E63245666D72}" destId="{580C732F-CBD8-4373-9F8E-A24C48B49E63}" srcOrd="0" destOrd="0" presId="urn:microsoft.com/office/officeart/2005/8/layout/default"/>
    <dgm:cxn modelId="{6671A6A6-9363-4921-898D-95AEAD679B63}" srcId="{65EE18C8-98A0-481B-9D0D-1EF48AEC19B4}" destId="{76305781-9B1B-496D-ABAA-0E94DABF873F}" srcOrd="0" destOrd="0" parTransId="{301FE9DD-A1E0-4ADC-AC83-9CDF448648CE}" sibTransId="{A9ED5DB9-2856-40FA-BEB3-92C286F091EE}"/>
    <dgm:cxn modelId="{E7E5BAAA-2FDA-4693-94DF-B379A18FD0E4}" srcId="{65EE18C8-98A0-481B-9D0D-1EF48AEC19B4}" destId="{75CA48D2-DEC4-4430-8D41-FCB0E221F9D6}" srcOrd="2" destOrd="0" parTransId="{662AC01A-9316-4E65-9006-0F16CC01F67A}" sibTransId="{B922108C-DC71-44AF-B6C0-15EA712710FC}"/>
    <dgm:cxn modelId="{2CB5DEB3-80D2-412F-92A6-4FAF6AEED591}" type="presOf" srcId="{CACA77E5-05AA-4860-A1DE-E69B7EDE8A2E}" destId="{954A0911-1634-4E71-99D5-7598DFC05C5F}" srcOrd="0" destOrd="0" presId="urn:microsoft.com/office/officeart/2005/8/layout/default"/>
    <dgm:cxn modelId="{097666B8-A223-4E3A-8ADF-C78CFC92E479}" srcId="{65EE18C8-98A0-481B-9D0D-1EF48AEC19B4}" destId="{68DA7C4F-A46E-47C5-9104-CB4BA6D0B333}" srcOrd="1" destOrd="0" parTransId="{D5902513-E569-4BFF-9A45-5BB950DD9CC5}" sibTransId="{2DF0D05E-E4D8-4DDD-A993-E1EBA4C39072}"/>
    <dgm:cxn modelId="{15252CC6-6E4A-4F14-9381-66969777EF73}" type="presOf" srcId="{68DA7C4F-A46E-47C5-9104-CB4BA6D0B333}" destId="{E3930435-24B8-43BA-8EAD-E90F9C4C0768}" srcOrd="0" destOrd="0" presId="urn:microsoft.com/office/officeart/2005/8/layout/default"/>
    <dgm:cxn modelId="{2BEC6FD8-432F-466B-9A79-020517EB57D7}" type="presOf" srcId="{65EE18C8-98A0-481B-9D0D-1EF48AEC19B4}" destId="{8972BF05-09AB-46FD-985D-5E5B8FC103E3}" srcOrd="0" destOrd="0" presId="urn:microsoft.com/office/officeart/2005/8/layout/default"/>
    <dgm:cxn modelId="{8E64F6E8-0E0D-4CD0-B319-0DDBA2E9DB4A}" type="presOf" srcId="{A313C154-6156-44A8-85E7-F7BEC665DB8F}" destId="{2C3ED560-9565-4595-8027-D2AF8CE8B3D6}" srcOrd="0" destOrd="0" presId="urn:microsoft.com/office/officeart/2005/8/layout/default"/>
    <dgm:cxn modelId="{E43BF6EB-4F81-4701-B7E3-9D782C994CBF}" type="presOf" srcId="{0AC87686-6C8D-4886-BF01-F00F4C4C50B6}" destId="{BA1B58FF-DA1F-4DD7-A468-F098E8167FC0}" srcOrd="0" destOrd="0" presId="urn:microsoft.com/office/officeart/2005/8/layout/default"/>
    <dgm:cxn modelId="{A6EE05F2-BCFF-4EF0-A7E7-E584813DAD8E}" type="presOf" srcId="{880677AD-45D1-498E-A9DA-3E69DEA73284}" destId="{1438702E-5ACA-4212-8502-A0D3BF0F9715}" srcOrd="0" destOrd="0" presId="urn:microsoft.com/office/officeart/2005/8/layout/default"/>
    <dgm:cxn modelId="{6A003919-63D4-4FB3-80C9-71B2F78DA5A4}" type="presParOf" srcId="{8972BF05-09AB-46FD-985D-5E5B8FC103E3}" destId="{FA2FFA56-5717-4C4F-AF3F-31BD90E04C10}" srcOrd="0" destOrd="0" presId="urn:microsoft.com/office/officeart/2005/8/layout/default"/>
    <dgm:cxn modelId="{203783BC-774E-4235-9147-6AB6C99AD70F}" type="presParOf" srcId="{8972BF05-09AB-46FD-985D-5E5B8FC103E3}" destId="{286B36B8-F827-4D0A-AE36-20253DCA9483}" srcOrd="1" destOrd="0" presId="urn:microsoft.com/office/officeart/2005/8/layout/default"/>
    <dgm:cxn modelId="{C3E13ED8-892F-4332-8A5D-7DA6B7747CB1}" type="presParOf" srcId="{8972BF05-09AB-46FD-985D-5E5B8FC103E3}" destId="{E3930435-24B8-43BA-8EAD-E90F9C4C0768}" srcOrd="2" destOrd="0" presId="urn:microsoft.com/office/officeart/2005/8/layout/default"/>
    <dgm:cxn modelId="{4EAFF457-B0BD-4F75-884F-4BB2F3709C58}" type="presParOf" srcId="{8972BF05-09AB-46FD-985D-5E5B8FC103E3}" destId="{A53D152C-768B-4BAA-9DBC-AF935FC3FAD5}" srcOrd="3" destOrd="0" presId="urn:microsoft.com/office/officeart/2005/8/layout/default"/>
    <dgm:cxn modelId="{4E510455-0A39-4885-B0E4-139AF71344E5}" type="presParOf" srcId="{8972BF05-09AB-46FD-985D-5E5B8FC103E3}" destId="{35FDC0A5-A282-4BBD-A4E6-53FD37E1B48E}" srcOrd="4" destOrd="0" presId="urn:microsoft.com/office/officeart/2005/8/layout/default"/>
    <dgm:cxn modelId="{FE4A7020-CDD3-4D95-89F3-A4C11226A0D7}" type="presParOf" srcId="{8972BF05-09AB-46FD-985D-5E5B8FC103E3}" destId="{7FBC7F31-01EF-407C-B5CF-0EAB6A933996}" srcOrd="5" destOrd="0" presId="urn:microsoft.com/office/officeart/2005/8/layout/default"/>
    <dgm:cxn modelId="{D4070E7C-0F54-4A14-AFC0-19891B9C5DFC}" type="presParOf" srcId="{8972BF05-09AB-46FD-985D-5E5B8FC103E3}" destId="{BA1B58FF-DA1F-4DD7-A468-F098E8167FC0}" srcOrd="6" destOrd="0" presId="urn:microsoft.com/office/officeart/2005/8/layout/default"/>
    <dgm:cxn modelId="{6A38598C-9F3E-4481-B0F7-24E4868BA9DD}" type="presParOf" srcId="{8972BF05-09AB-46FD-985D-5E5B8FC103E3}" destId="{ADCBAC6A-63E0-405D-8A2A-79322AD5443F}" srcOrd="7" destOrd="0" presId="urn:microsoft.com/office/officeart/2005/8/layout/default"/>
    <dgm:cxn modelId="{01A7E59A-5196-4891-BB0F-C31ACCA95D93}" type="presParOf" srcId="{8972BF05-09AB-46FD-985D-5E5B8FC103E3}" destId="{82C2329D-F33E-4C2E-8B67-B8170F8CFBC7}" srcOrd="8" destOrd="0" presId="urn:microsoft.com/office/officeart/2005/8/layout/default"/>
    <dgm:cxn modelId="{5EE7F012-80E7-4C6B-B8D8-8198393E4755}" type="presParOf" srcId="{8972BF05-09AB-46FD-985D-5E5B8FC103E3}" destId="{F08CD07A-E8BE-4984-AF95-7A29D96AE17A}" srcOrd="9" destOrd="0" presId="urn:microsoft.com/office/officeart/2005/8/layout/default"/>
    <dgm:cxn modelId="{71CBBE05-5C58-4314-BCF7-7F7566579716}" type="presParOf" srcId="{8972BF05-09AB-46FD-985D-5E5B8FC103E3}" destId="{580C732F-CBD8-4373-9F8E-A24C48B49E63}" srcOrd="10" destOrd="0" presId="urn:microsoft.com/office/officeart/2005/8/layout/default"/>
    <dgm:cxn modelId="{6B6DB275-0F08-4E79-9A25-00EF0ED6E412}" type="presParOf" srcId="{8972BF05-09AB-46FD-985D-5E5B8FC103E3}" destId="{BC471A5F-9561-4F31-B09D-8B15DF84293C}" srcOrd="11" destOrd="0" presId="urn:microsoft.com/office/officeart/2005/8/layout/default"/>
    <dgm:cxn modelId="{8E807D05-969D-43E9-AF9F-EF3C7FA4EB9F}" type="presParOf" srcId="{8972BF05-09AB-46FD-985D-5E5B8FC103E3}" destId="{954A0911-1634-4E71-99D5-7598DFC05C5F}" srcOrd="12" destOrd="0" presId="urn:microsoft.com/office/officeart/2005/8/layout/default"/>
    <dgm:cxn modelId="{CAC4E75B-76B8-4D04-B38D-CBD4C5162A52}" type="presParOf" srcId="{8972BF05-09AB-46FD-985D-5E5B8FC103E3}" destId="{F17609BF-8603-4FA3-89BB-699FCD91EDAE}" srcOrd="13" destOrd="0" presId="urn:microsoft.com/office/officeart/2005/8/layout/default"/>
    <dgm:cxn modelId="{EF198DB9-CC46-4C60-B896-53E219FBA2BC}" type="presParOf" srcId="{8972BF05-09AB-46FD-985D-5E5B8FC103E3}" destId="{1438702E-5ACA-4212-8502-A0D3BF0F9715}" srcOrd="14" destOrd="0" presId="urn:microsoft.com/office/officeart/2005/8/layout/default"/>
    <dgm:cxn modelId="{28DD6F97-AB0E-4C11-A8DD-67EB2E2E3DDF}" type="presParOf" srcId="{8972BF05-09AB-46FD-985D-5E5B8FC103E3}" destId="{3A4C9DCF-262D-4F1D-9189-0BA5EF71D80D}" srcOrd="15" destOrd="0" presId="urn:microsoft.com/office/officeart/2005/8/layout/default"/>
    <dgm:cxn modelId="{E824477B-4F69-43E0-8D6E-38E58CAE9260}" type="presParOf" srcId="{8972BF05-09AB-46FD-985D-5E5B8FC103E3}" destId="{2C3ED560-9565-4595-8027-D2AF8CE8B3D6}" srcOrd="1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2FFA56-5717-4C4F-AF3F-31BD90E04C10}">
      <dsp:nvSpPr>
        <dsp:cNvPr id="0" name=""/>
        <dsp:cNvSpPr/>
      </dsp:nvSpPr>
      <dsp:spPr>
        <a:xfrm>
          <a:off x="3808" y="49379"/>
          <a:ext cx="2062272" cy="123736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a:t>To create opportunities for children and adults especially girls and women enter the sport</a:t>
          </a:r>
          <a:endParaRPr lang="en-US" sz="1300" kern="1200"/>
        </a:p>
      </dsp:txBody>
      <dsp:txXfrm>
        <a:off x="3808" y="49379"/>
        <a:ext cx="2062272" cy="1237363"/>
      </dsp:txXfrm>
    </dsp:sp>
    <dsp:sp modelId="{E3930435-24B8-43BA-8EAD-E90F9C4C0768}">
      <dsp:nvSpPr>
        <dsp:cNvPr id="0" name=""/>
        <dsp:cNvSpPr/>
      </dsp:nvSpPr>
      <dsp:spPr>
        <a:xfrm>
          <a:off x="2272308" y="49379"/>
          <a:ext cx="2062272" cy="1237363"/>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dirty="0"/>
            <a:t>To work on developing fencing as a cross-community activity that any sector of society can get involved in </a:t>
          </a:r>
          <a:endParaRPr lang="en-US" sz="1300" kern="1200" dirty="0"/>
        </a:p>
      </dsp:txBody>
      <dsp:txXfrm>
        <a:off x="2272308" y="49379"/>
        <a:ext cx="2062272" cy="1237363"/>
      </dsp:txXfrm>
    </dsp:sp>
    <dsp:sp modelId="{35FDC0A5-A282-4BBD-A4E6-53FD37E1B48E}">
      <dsp:nvSpPr>
        <dsp:cNvPr id="0" name=""/>
        <dsp:cNvSpPr/>
      </dsp:nvSpPr>
      <dsp:spPr>
        <a:xfrm>
          <a:off x="4540807" y="49379"/>
          <a:ext cx="2062272" cy="1237363"/>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dirty="0"/>
            <a:t>To increase the number of NIF fencers by 20% within the next 2 years </a:t>
          </a:r>
          <a:endParaRPr lang="en-US" sz="1300" kern="1200" dirty="0"/>
        </a:p>
      </dsp:txBody>
      <dsp:txXfrm>
        <a:off x="4540807" y="49379"/>
        <a:ext cx="2062272" cy="1237363"/>
      </dsp:txXfrm>
    </dsp:sp>
    <dsp:sp modelId="{BA1B58FF-DA1F-4DD7-A468-F098E8167FC0}">
      <dsp:nvSpPr>
        <dsp:cNvPr id="0" name=""/>
        <dsp:cNvSpPr/>
      </dsp:nvSpPr>
      <dsp:spPr>
        <a:xfrm>
          <a:off x="6809306" y="49379"/>
          <a:ext cx="2062272" cy="1237363"/>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dirty="0"/>
            <a:t>To map the number of coaches and develop a plan to increase coaches by 100% within 2 years with a focus on developing female coaches </a:t>
          </a:r>
          <a:endParaRPr lang="en-US" sz="1300" kern="1200" dirty="0"/>
        </a:p>
      </dsp:txBody>
      <dsp:txXfrm>
        <a:off x="6809306" y="49379"/>
        <a:ext cx="2062272" cy="1237363"/>
      </dsp:txXfrm>
    </dsp:sp>
    <dsp:sp modelId="{82C2329D-F33E-4C2E-8B67-B8170F8CFBC7}">
      <dsp:nvSpPr>
        <dsp:cNvPr id="0" name=""/>
        <dsp:cNvSpPr/>
      </dsp:nvSpPr>
      <dsp:spPr>
        <a:xfrm>
          <a:off x="9077805" y="49379"/>
          <a:ext cx="2062272" cy="1237363"/>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dirty="0"/>
            <a:t>To increase the number of board members to seven over a 12- month period </a:t>
          </a:r>
          <a:endParaRPr lang="en-US" sz="1300" kern="1200" dirty="0"/>
        </a:p>
      </dsp:txBody>
      <dsp:txXfrm>
        <a:off x="9077805" y="49379"/>
        <a:ext cx="2062272" cy="1237363"/>
      </dsp:txXfrm>
    </dsp:sp>
    <dsp:sp modelId="{580C732F-CBD8-4373-9F8E-A24C48B49E63}">
      <dsp:nvSpPr>
        <dsp:cNvPr id="0" name=""/>
        <dsp:cNvSpPr/>
      </dsp:nvSpPr>
      <dsp:spPr>
        <a:xfrm>
          <a:off x="1138058" y="1492970"/>
          <a:ext cx="2062272" cy="123736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dirty="0"/>
            <a:t>To encourage more volunteers to support the clubs and coaches and develop a “fencing community” </a:t>
          </a:r>
          <a:endParaRPr lang="en-US" sz="1300" kern="1200" dirty="0"/>
        </a:p>
      </dsp:txBody>
      <dsp:txXfrm>
        <a:off x="1138058" y="1492970"/>
        <a:ext cx="2062272" cy="1237363"/>
      </dsp:txXfrm>
    </dsp:sp>
    <dsp:sp modelId="{954A0911-1634-4E71-99D5-7598DFC05C5F}">
      <dsp:nvSpPr>
        <dsp:cNvPr id="0" name=""/>
        <dsp:cNvSpPr/>
      </dsp:nvSpPr>
      <dsp:spPr>
        <a:xfrm>
          <a:off x="3406557" y="1492970"/>
          <a:ext cx="2062272" cy="1237363"/>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dirty="0"/>
            <a:t>To develop a specific strategy that will deliver Commonwealth fencers </a:t>
          </a:r>
          <a:endParaRPr lang="en-US" sz="1300" kern="1200" dirty="0"/>
        </a:p>
      </dsp:txBody>
      <dsp:txXfrm>
        <a:off x="3406557" y="1492970"/>
        <a:ext cx="2062272" cy="1237363"/>
      </dsp:txXfrm>
    </dsp:sp>
    <dsp:sp modelId="{1438702E-5ACA-4212-8502-A0D3BF0F9715}">
      <dsp:nvSpPr>
        <dsp:cNvPr id="0" name=""/>
        <dsp:cNvSpPr/>
      </dsp:nvSpPr>
      <dsp:spPr>
        <a:xfrm>
          <a:off x="5675057" y="1492970"/>
          <a:ext cx="2062272" cy="1237363"/>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dirty="0"/>
            <a:t>To collaborate with bodies such as the Commonwealth Games NI and Sport NI </a:t>
          </a:r>
          <a:endParaRPr lang="en-US" sz="1300" kern="1200" dirty="0"/>
        </a:p>
      </dsp:txBody>
      <dsp:txXfrm>
        <a:off x="5675057" y="1492970"/>
        <a:ext cx="2062272" cy="1237363"/>
      </dsp:txXfrm>
    </dsp:sp>
    <dsp:sp modelId="{2C3ED560-9565-4595-8027-D2AF8CE8B3D6}">
      <dsp:nvSpPr>
        <dsp:cNvPr id="0" name=""/>
        <dsp:cNvSpPr/>
      </dsp:nvSpPr>
      <dsp:spPr>
        <a:xfrm>
          <a:off x="7943556" y="1492970"/>
          <a:ext cx="2062272" cy="1237363"/>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dirty="0"/>
            <a:t>To employ staff working solely on growing fencing in Northern Ireland for a period of 2 to 3 days per week, including marketing and administrative support</a:t>
          </a:r>
          <a:endParaRPr lang="en-US" sz="1300" kern="1200" dirty="0"/>
        </a:p>
      </dsp:txBody>
      <dsp:txXfrm>
        <a:off x="7943556" y="1492970"/>
        <a:ext cx="2062272" cy="1237363"/>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342FE-E00B-4FAF-8F73-F722060EBA12}"/>
              </a:ext>
            </a:extLst>
          </p:cNvPr>
          <p:cNvSpPr>
            <a:spLocks noGrp="1"/>
          </p:cNvSpPr>
          <p:nvPr>
            <p:ph type="ctrTitle"/>
          </p:nvPr>
        </p:nvSpPr>
        <p:spPr>
          <a:xfrm>
            <a:off x="482600" y="978408"/>
            <a:ext cx="10506991" cy="2531555"/>
          </a:xfrm>
          <a:prstGeom prst="rect">
            <a:avLst/>
          </a:prstGeom>
        </p:spPr>
        <p:txBody>
          <a:bodyPr anchor="b"/>
          <a:lstStyle>
            <a:lvl1pPr algn="l">
              <a:defRPr sz="6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7C1CCE2-4461-473E-B23C-34C8CCF04B3A}"/>
              </a:ext>
            </a:extLst>
          </p:cNvPr>
          <p:cNvSpPr>
            <a:spLocks noGrp="1"/>
          </p:cNvSpPr>
          <p:nvPr>
            <p:ph type="subTitle" idx="1"/>
          </p:nvPr>
        </p:nvSpPr>
        <p:spPr>
          <a:xfrm>
            <a:off x="482600" y="3602038"/>
            <a:ext cx="10506991" cy="2277554"/>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0FAA551A-CE2F-4E35-A714-B1F04D4B4E8E}"/>
              </a:ext>
            </a:extLst>
          </p:cNvPr>
          <p:cNvSpPr>
            <a:spLocks noGrp="1"/>
          </p:cNvSpPr>
          <p:nvPr>
            <p:ph type="dt" sz="half" idx="10"/>
          </p:nvPr>
        </p:nvSpPr>
        <p:spPr/>
        <p:txBody>
          <a:bodyPr/>
          <a:lstStyle/>
          <a:p>
            <a:fld id="{81B8F32D-D8B6-4B9E-9CBF-DCAC30B7B93D}" type="datetimeFigureOut">
              <a:rPr lang="en-US" smtClean="0"/>
              <a:t>4/25/2023</a:t>
            </a:fld>
            <a:endParaRPr lang="en-US"/>
          </a:p>
        </p:txBody>
      </p:sp>
      <p:sp>
        <p:nvSpPr>
          <p:cNvPr id="5" name="Footer Placeholder 4">
            <a:extLst>
              <a:ext uri="{FF2B5EF4-FFF2-40B4-BE49-F238E27FC236}">
                <a16:creationId xmlns:a16="http://schemas.microsoft.com/office/drawing/2014/main" id="{26B5C907-6594-4DFF-A32B-449C3BA968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376D75-E9DA-4660-AC52-51BA63FCB94D}"/>
              </a:ext>
            </a:extLst>
          </p:cNvPr>
          <p:cNvSpPr>
            <a:spLocks noGrp="1"/>
          </p:cNvSpPr>
          <p:nvPr>
            <p:ph type="sldNum" sz="quarter" idx="12"/>
          </p:nvPr>
        </p:nvSpPr>
        <p:spPr/>
        <p:txBody>
          <a:bodyPr/>
          <a:lstStyle/>
          <a:p>
            <a:fld id="{60553ECD-7F6D-420D-93CA-D8D15EB427AC}" type="slidenum">
              <a:rPr lang="en-US" smtClean="0"/>
              <a:t>‹#›</a:t>
            </a:fld>
            <a:endParaRPr lang="en-US"/>
          </a:p>
        </p:txBody>
      </p:sp>
      <p:cxnSp>
        <p:nvCxnSpPr>
          <p:cNvPr id="10" name="Straight Connector 9">
            <a:extLst>
              <a:ext uri="{FF2B5EF4-FFF2-40B4-BE49-F238E27FC236}">
                <a16:creationId xmlns:a16="http://schemas.microsoft.com/office/drawing/2014/main" id="{A2EFA84C-D756-4DC7-AA46-68D776F37FA4}"/>
              </a:ext>
              <a:ext uri="{C183D7F6-B498-43B3-948B-1728B52AA6E4}">
                <adec:decorative xmlns:adec="http://schemas.microsoft.com/office/drawing/2017/decorative" val="1"/>
              </a:ext>
            </a:extLst>
          </p:cNvPr>
          <p:cNvCxnSpPr>
            <a:cxnSpLocks/>
          </p:cNvCxnSpPr>
          <p:nvPr/>
        </p:nvCxnSpPr>
        <p:spPr>
          <a:xfrm>
            <a:off x="482600" y="489855"/>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3218860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43735-A77F-440D-9448-6AE7C204D377}"/>
              </a:ext>
            </a:extLst>
          </p:cNvPr>
          <p:cNvSpPr>
            <a:spLocks noGrp="1"/>
          </p:cNvSpPr>
          <p:nvPr>
            <p:ph type="title"/>
          </p:nvPr>
        </p:nvSpPr>
        <p:spPr>
          <a:xfrm>
            <a:off x="482600" y="978408"/>
            <a:ext cx="10634472" cy="2157984"/>
          </a:xfrm>
          <a:prstGeom prst="rect">
            <a:avLst/>
          </a:prstGeo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276C6EE-D55E-454B-B28C-EC73D1DB4A2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2A2905-6D2E-4319-9521-61452AB8F996}"/>
              </a:ext>
            </a:extLst>
          </p:cNvPr>
          <p:cNvSpPr>
            <a:spLocks noGrp="1"/>
          </p:cNvSpPr>
          <p:nvPr>
            <p:ph type="dt" sz="half" idx="10"/>
          </p:nvPr>
        </p:nvSpPr>
        <p:spPr/>
        <p:txBody>
          <a:bodyPr/>
          <a:lstStyle/>
          <a:p>
            <a:fld id="{81B8F32D-D8B6-4B9E-9CBF-DCAC30B7B93D}" type="datetimeFigureOut">
              <a:rPr lang="en-US" smtClean="0"/>
              <a:t>4/25/2023</a:t>
            </a:fld>
            <a:endParaRPr lang="en-US"/>
          </a:p>
        </p:txBody>
      </p:sp>
      <p:sp>
        <p:nvSpPr>
          <p:cNvPr id="5" name="Footer Placeholder 4">
            <a:extLst>
              <a:ext uri="{FF2B5EF4-FFF2-40B4-BE49-F238E27FC236}">
                <a16:creationId xmlns:a16="http://schemas.microsoft.com/office/drawing/2014/main" id="{6DAC7550-84E8-49D3-B419-6F5F327DAD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AD2C6B-EA5D-4D97-BC84-6C860D536360}"/>
              </a:ext>
            </a:extLst>
          </p:cNvPr>
          <p:cNvSpPr>
            <a:spLocks noGrp="1"/>
          </p:cNvSpPr>
          <p:nvPr>
            <p:ph type="sldNum" sz="quarter" idx="12"/>
          </p:nvPr>
        </p:nvSpPr>
        <p:spPr/>
        <p:txBody>
          <a:bodyPr/>
          <a:lstStyle/>
          <a:p>
            <a:fld id="{60553ECD-7F6D-420D-93CA-D8D15EB427AC}" type="slidenum">
              <a:rPr lang="en-US" smtClean="0"/>
              <a:t>‹#›</a:t>
            </a:fld>
            <a:endParaRPr lang="en-US"/>
          </a:p>
        </p:txBody>
      </p:sp>
    </p:spTree>
    <p:extLst>
      <p:ext uri="{BB962C8B-B14F-4D97-AF65-F5344CB8AC3E}">
        <p14:creationId xmlns:p14="http://schemas.microsoft.com/office/powerpoint/2010/main" val="1321541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1B299E6-11CC-4181-86C3-528A13F1F556}"/>
              </a:ext>
              <a:ext uri="{C183D7F6-B498-43B3-948B-1728B52AA6E4}">
                <adec:decorative xmlns:adec="http://schemas.microsoft.com/office/drawing/2017/decorative" val="1"/>
              </a:ext>
            </a:extLst>
          </p:cNvPr>
          <p:cNvSpPr/>
          <p:nvPr/>
        </p:nvSpPr>
        <p:spPr>
          <a:xfrm>
            <a:off x="481007" y="3922232"/>
            <a:ext cx="11147071" cy="2434825"/>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803473-0A64-4F9F-833B-8D64E39019B1}"/>
              </a:ext>
            </a:extLst>
          </p:cNvPr>
          <p:cNvSpPr>
            <a:spLocks noGrp="1"/>
          </p:cNvSpPr>
          <p:nvPr>
            <p:ph type="title"/>
          </p:nvPr>
        </p:nvSpPr>
        <p:spPr>
          <a:xfrm>
            <a:off x="482600" y="978409"/>
            <a:ext cx="10515600" cy="2716769"/>
          </a:xfrm>
          <a:prstGeom prst="rect">
            <a:avLst/>
          </a:prstGeo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6873736-B424-40F2-B562-6DC10E5EDE4F}"/>
              </a:ext>
            </a:extLst>
          </p:cNvPr>
          <p:cNvSpPr>
            <a:spLocks noGrp="1"/>
          </p:cNvSpPr>
          <p:nvPr>
            <p:ph type="body" idx="1"/>
          </p:nvPr>
        </p:nvSpPr>
        <p:spPr>
          <a:xfrm>
            <a:off x="482600" y="4171445"/>
            <a:ext cx="10515600" cy="1918205"/>
          </a:xfrm>
        </p:spPr>
        <p:txBody>
          <a:bodyPr>
            <a:normAutofit/>
          </a:bodyPr>
          <a:lstStyle>
            <a:lvl1pPr marL="0" indent="0">
              <a:buNone/>
              <a:defRPr lang="en-US" sz="2400" i="1" kern="1200" dirty="0" smtClean="0">
                <a:solidFill>
                  <a:schemeClr val="tx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marL="0" lvl="0" indent="0" algn="l" defTabSz="914400" rtl="0" eaLnBrk="1" latinLnBrk="0" hangingPunct="1">
              <a:lnSpc>
                <a:spcPct val="110000"/>
              </a:lnSpc>
              <a:spcBef>
                <a:spcPts val="1000"/>
              </a:spcBef>
              <a:buFont typeface="Arial" panose="020B0604020202020204" pitchFamily="34" charset="0"/>
              <a:buNone/>
            </a:pPr>
            <a:r>
              <a:rPr lang="en-US"/>
              <a:t>Click to edit Master text styles</a:t>
            </a:r>
          </a:p>
        </p:txBody>
      </p:sp>
      <p:sp>
        <p:nvSpPr>
          <p:cNvPr id="4" name="Date Placeholder 3">
            <a:extLst>
              <a:ext uri="{FF2B5EF4-FFF2-40B4-BE49-F238E27FC236}">
                <a16:creationId xmlns:a16="http://schemas.microsoft.com/office/drawing/2014/main" id="{74348851-37C0-478D-B722-D76C817DC49D}"/>
              </a:ext>
            </a:extLst>
          </p:cNvPr>
          <p:cNvSpPr>
            <a:spLocks noGrp="1"/>
          </p:cNvSpPr>
          <p:nvPr>
            <p:ph type="dt" sz="half" idx="10"/>
          </p:nvPr>
        </p:nvSpPr>
        <p:spPr/>
        <p:txBody>
          <a:bodyPr/>
          <a:lstStyle/>
          <a:p>
            <a:fld id="{81B8F32D-D8B6-4B9E-9CBF-DCAC30B7B93D}" type="datetimeFigureOut">
              <a:rPr lang="en-US" smtClean="0"/>
              <a:t>4/25/2023</a:t>
            </a:fld>
            <a:endParaRPr lang="en-US"/>
          </a:p>
        </p:txBody>
      </p:sp>
      <p:sp>
        <p:nvSpPr>
          <p:cNvPr id="5" name="Footer Placeholder 4">
            <a:extLst>
              <a:ext uri="{FF2B5EF4-FFF2-40B4-BE49-F238E27FC236}">
                <a16:creationId xmlns:a16="http://schemas.microsoft.com/office/drawing/2014/main" id="{263E063E-66CE-4C18-91FA-D14AE052D7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A66D3D-FD62-470C-BC3C-A03771A32F60}"/>
              </a:ext>
            </a:extLst>
          </p:cNvPr>
          <p:cNvSpPr>
            <a:spLocks noGrp="1"/>
          </p:cNvSpPr>
          <p:nvPr>
            <p:ph type="sldNum" sz="quarter" idx="12"/>
          </p:nvPr>
        </p:nvSpPr>
        <p:spPr/>
        <p:txBody>
          <a:bodyPr/>
          <a:lstStyle/>
          <a:p>
            <a:fld id="{60553ECD-7F6D-420D-93CA-D8D15EB427AC}" type="slidenum">
              <a:rPr lang="en-US" smtClean="0"/>
              <a:t>‹#›</a:t>
            </a:fld>
            <a:endParaRPr lang="en-US"/>
          </a:p>
        </p:txBody>
      </p:sp>
      <p:cxnSp>
        <p:nvCxnSpPr>
          <p:cNvPr id="11" name="Straight Connector 10">
            <a:extLst>
              <a:ext uri="{FF2B5EF4-FFF2-40B4-BE49-F238E27FC236}">
                <a16:creationId xmlns:a16="http://schemas.microsoft.com/office/drawing/2014/main" id="{DDFF0049-0231-4557-A707-569556F0CA83}"/>
              </a:ext>
              <a:ext uri="{C183D7F6-B498-43B3-948B-1728B52AA6E4}">
                <adec:decorative xmlns:adec="http://schemas.microsoft.com/office/drawing/2017/decorative" val="1"/>
              </a:ext>
            </a:extLst>
          </p:cNvPr>
          <p:cNvCxnSpPr>
            <a:cxnSpLocks/>
          </p:cNvCxnSpPr>
          <p:nvPr/>
        </p:nvCxnSpPr>
        <p:spPr>
          <a:xfrm>
            <a:off x="481007" y="3922232"/>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457A0DB1-87C8-4BF4-B2A2-F9CA6ED05AC4}"/>
              </a:ext>
              <a:ext uri="{C183D7F6-B498-43B3-948B-1728B52AA6E4}">
                <adec:decorative xmlns:adec="http://schemas.microsoft.com/office/drawing/2017/decorative" val="1"/>
              </a:ext>
            </a:extLst>
          </p:cNvPr>
          <p:cNvCxnSpPr>
            <a:cxnSpLocks/>
          </p:cNvCxnSpPr>
          <p:nvPr/>
        </p:nvCxnSpPr>
        <p:spPr>
          <a:xfrm>
            <a:off x="482600" y="6368138"/>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F6C29209-8A8F-48A7-8BA2-AFADA37CBD4F}"/>
              </a:ext>
              <a:ext uri="{C183D7F6-B498-43B3-948B-1728B52AA6E4}">
                <adec:decorative xmlns:adec="http://schemas.microsoft.com/office/drawing/2017/decorative" val="1"/>
              </a:ext>
            </a:extLst>
          </p:cNvPr>
          <p:cNvCxnSpPr>
            <a:cxnSpLocks/>
          </p:cNvCxnSpPr>
          <p:nvPr/>
        </p:nvCxnSpPr>
        <p:spPr>
          <a:xfrm>
            <a:off x="481007" y="6368138"/>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9534236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166BE9C-AE7C-4C39-9694-C32D6939B965}"/>
              </a:ext>
              <a:ext uri="{C183D7F6-B498-43B3-948B-1728B52AA6E4}">
                <adec:decorative xmlns:adec="http://schemas.microsoft.com/office/drawing/2017/decorative" val="1"/>
              </a:ext>
            </a:extLst>
          </p:cNvPr>
          <p:cNvSpPr/>
          <p:nvPr/>
        </p:nvSpPr>
        <p:spPr>
          <a:xfrm>
            <a:off x="481007" y="483577"/>
            <a:ext cx="11147071" cy="2434824"/>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8ACC42C-303A-4BDF-990A-2B07967BC9A9}"/>
              </a:ext>
            </a:extLst>
          </p:cNvPr>
          <p:cNvSpPr>
            <a:spLocks noGrp="1"/>
          </p:cNvSpPr>
          <p:nvPr>
            <p:ph type="title"/>
          </p:nvPr>
        </p:nvSpPr>
        <p:spPr>
          <a:xfrm>
            <a:off x="482599" y="978408"/>
            <a:ext cx="11147071" cy="1755263"/>
          </a:xfrm>
          <a:prstGeom prst="rect">
            <a:avLst/>
          </a:prstGeo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0C55CEF-353E-4E14-83AD-ACADDC08D943}"/>
              </a:ext>
            </a:extLst>
          </p:cNvPr>
          <p:cNvSpPr>
            <a:spLocks noGrp="1"/>
          </p:cNvSpPr>
          <p:nvPr>
            <p:ph sz="half" idx="1"/>
          </p:nvPr>
        </p:nvSpPr>
        <p:spPr>
          <a:xfrm>
            <a:off x="482600" y="3103131"/>
            <a:ext cx="5418551" cy="307383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2E55ECEF-9654-4AC1-BF77-7BC602BBD434}"/>
              </a:ext>
            </a:extLst>
          </p:cNvPr>
          <p:cNvSpPr>
            <a:spLocks noGrp="1"/>
          </p:cNvSpPr>
          <p:nvPr>
            <p:ph sz="half" idx="2"/>
          </p:nvPr>
        </p:nvSpPr>
        <p:spPr>
          <a:xfrm>
            <a:off x="6211120" y="3103131"/>
            <a:ext cx="5418551" cy="307383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64922FC8-BC06-407B-A82B-DA62B33A1CD4}"/>
              </a:ext>
            </a:extLst>
          </p:cNvPr>
          <p:cNvSpPr>
            <a:spLocks noGrp="1"/>
          </p:cNvSpPr>
          <p:nvPr>
            <p:ph type="dt" sz="half" idx="10"/>
          </p:nvPr>
        </p:nvSpPr>
        <p:spPr/>
        <p:txBody>
          <a:bodyPr/>
          <a:lstStyle/>
          <a:p>
            <a:fld id="{81B8F32D-D8B6-4B9E-9CBF-DCAC30B7B93D}" type="datetimeFigureOut">
              <a:rPr lang="en-US" smtClean="0"/>
              <a:t>4/25/2023</a:t>
            </a:fld>
            <a:endParaRPr lang="en-US"/>
          </a:p>
        </p:txBody>
      </p:sp>
      <p:sp>
        <p:nvSpPr>
          <p:cNvPr id="6" name="Footer Placeholder 5">
            <a:extLst>
              <a:ext uri="{FF2B5EF4-FFF2-40B4-BE49-F238E27FC236}">
                <a16:creationId xmlns:a16="http://schemas.microsoft.com/office/drawing/2014/main" id="{7915B701-4E1F-48AA-8A3C-ED5DD9151ED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06BCA31-8AC7-46F5-BCAB-41D54DF83D78}"/>
              </a:ext>
            </a:extLst>
          </p:cNvPr>
          <p:cNvSpPr>
            <a:spLocks noGrp="1"/>
          </p:cNvSpPr>
          <p:nvPr>
            <p:ph type="sldNum" sz="quarter" idx="12"/>
          </p:nvPr>
        </p:nvSpPr>
        <p:spPr/>
        <p:txBody>
          <a:bodyPr/>
          <a:lstStyle/>
          <a:p>
            <a:fld id="{60553ECD-7F6D-420D-93CA-D8D15EB427AC}" type="slidenum">
              <a:rPr lang="en-US" smtClean="0"/>
              <a:t>‹#›</a:t>
            </a:fld>
            <a:endParaRPr lang="en-US"/>
          </a:p>
        </p:txBody>
      </p:sp>
      <p:cxnSp>
        <p:nvCxnSpPr>
          <p:cNvPr id="9" name="Straight Connector 8">
            <a:extLst>
              <a:ext uri="{FF2B5EF4-FFF2-40B4-BE49-F238E27FC236}">
                <a16:creationId xmlns:a16="http://schemas.microsoft.com/office/drawing/2014/main" id="{21BA86D8-2A29-4A0E-AEA0-39B41C4187DE}"/>
              </a:ext>
              <a:ext uri="{C183D7F6-B498-43B3-948B-1728B52AA6E4}">
                <adec:decorative xmlns:adec="http://schemas.microsoft.com/office/drawing/2017/decorative" val="1"/>
              </a:ext>
            </a:extLst>
          </p:cNvPr>
          <p:cNvCxnSpPr>
            <a:cxnSpLocks/>
          </p:cNvCxnSpPr>
          <p:nvPr/>
        </p:nvCxnSpPr>
        <p:spPr>
          <a:xfrm>
            <a:off x="482600" y="2918401"/>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F085E13E-918A-4D04-9E84-94148D7C878E}"/>
              </a:ext>
              <a:ext uri="{C183D7F6-B498-43B3-948B-1728B52AA6E4}">
                <adec:decorative xmlns:adec="http://schemas.microsoft.com/office/drawing/2017/decorative" val="1"/>
              </a:ext>
            </a:extLst>
          </p:cNvPr>
          <p:cNvCxnSpPr>
            <a:cxnSpLocks/>
          </p:cNvCxnSpPr>
          <p:nvPr/>
        </p:nvCxnSpPr>
        <p:spPr>
          <a:xfrm>
            <a:off x="482600" y="489855"/>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572283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5E892-D975-4DD6-8583-A14DDBE85F0C}"/>
              </a:ext>
            </a:extLst>
          </p:cNvPr>
          <p:cNvSpPr>
            <a:spLocks noGrp="1"/>
          </p:cNvSpPr>
          <p:nvPr>
            <p:ph type="title"/>
          </p:nvPr>
        </p:nvSpPr>
        <p:spPr>
          <a:xfrm>
            <a:off x="484631" y="978407"/>
            <a:ext cx="11145039" cy="1339584"/>
          </a:xfrm>
          <a:prstGeom prst="rect">
            <a:avLst/>
          </a:prstGeom>
        </p:spPr>
        <p:txBody>
          <a:bodyPr anchor="b"/>
          <a:lstStyle/>
          <a:p>
            <a:r>
              <a:rPr lang="en-US"/>
              <a:t>Click to edit Master title style</a:t>
            </a:r>
            <a:endParaRPr lang="en-US" dirty="0"/>
          </a:p>
        </p:txBody>
      </p:sp>
      <p:sp>
        <p:nvSpPr>
          <p:cNvPr id="3" name="Text Placeholder 2">
            <a:extLst>
              <a:ext uri="{FF2B5EF4-FFF2-40B4-BE49-F238E27FC236}">
                <a16:creationId xmlns:a16="http://schemas.microsoft.com/office/drawing/2014/main" id="{7F1F7700-CECC-4881-BE5C-A13CD825B73B}"/>
              </a:ext>
            </a:extLst>
          </p:cNvPr>
          <p:cNvSpPr>
            <a:spLocks noGrp="1"/>
          </p:cNvSpPr>
          <p:nvPr>
            <p:ph type="body" idx="1"/>
          </p:nvPr>
        </p:nvSpPr>
        <p:spPr>
          <a:xfrm>
            <a:off x="484632" y="2500921"/>
            <a:ext cx="5346222" cy="823912"/>
          </a:xfrm>
        </p:spPr>
        <p:txBody>
          <a:bodyPr anchor="b">
            <a:normAutofit/>
          </a:bodyPr>
          <a:lstStyle>
            <a:lvl1pPr marL="0" indent="0">
              <a:buNone/>
              <a:defRPr lang="en-US" sz="2400" b="0" i="1" kern="1200" dirty="0" smtClean="0">
                <a:solidFill>
                  <a:schemeClr val="tx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10000"/>
              </a:lnSpc>
              <a:spcBef>
                <a:spcPts val="1000"/>
              </a:spcBef>
              <a:buFont typeface="Arial" panose="020B0604020202020204" pitchFamily="34" charset="0"/>
              <a:buNone/>
            </a:pPr>
            <a:r>
              <a:rPr lang="en-US"/>
              <a:t>Click to edit Master text styles</a:t>
            </a:r>
          </a:p>
        </p:txBody>
      </p:sp>
      <p:sp>
        <p:nvSpPr>
          <p:cNvPr id="4" name="Content Placeholder 3">
            <a:extLst>
              <a:ext uri="{FF2B5EF4-FFF2-40B4-BE49-F238E27FC236}">
                <a16:creationId xmlns:a16="http://schemas.microsoft.com/office/drawing/2014/main" id="{4CA50766-520A-44C5-943E-569222B74104}"/>
              </a:ext>
            </a:extLst>
          </p:cNvPr>
          <p:cNvSpPr>
            <a:spLocks noGrp="1"/>
          </p:cNvSpPr>
          <p:nvPr>
            <p:ph sz="half" idx="2"/>
          </p:nvPr>
        </p:nvSpPr>
        <p:spPr>
          <a:xfrm>
            <a:off x="484632" y="3428999"/>
            <a:ext cx="5346222" cy="27606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272F7E42-976A-4239-8006-D68538D4B71F}"/>
              </a:ext>
            </a:extLst>
          </p:cNvPr>
          <p:cNvSpPr>
            <a:spLocks noGrp="1"/>
          </p:cNvSpPr>
          <p:nvPr>
            <p:ph type="body" sz="quarter" idx="3"/>
          </p:nvPr>
        </p:nvSpPr>
        <p:spPr>
          <a:xfrm>
            <a:off x="6257120" y="2500921"/>
            <a:ext cx="5372551" cy="823912"/>
          </a:xfrm>
        </p:spPr>
        <p:txBody>
          <a:bodyPr anchor="b"/>
          <a:lstStyle>
            <a:lvl1pPr marL="0" indent="0">
              <a:buNone/>
              <a:defRPr lang="en-US" sz="2400" b="0" i="1" kern="1200" smtClean="0">
                <a:solidFill>
                  <a:schemeClr val="tx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F8CA329-951F-4391-ADC5-7EA320B7782F}"/>
              </a:ext>
            </a:extLst>
          </p:cNvPr>
          <p:cNvSpPr>
            <a:spLocks noGrp="1"/>
          </p:cNvSpPr>
          <p:nvPr>
            <p:ph sz="quarter" idx="4"/>
          </p:nvPr>
        </p:nvSpPr>
        <p:spPr>
          <a:xfrm>
            <a:off x="6257120" y="3428999"/>
            <a:ext cx="5372551" cy="27606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9FBEC22A-DA46-460C-B865-D928C20AE763}"/>
              </a:ext>
            </a:extLst>
          </p:cNvPr>
          <p:cNvSpPr>
            <a:spLocks noGrp="1"/>
          </p:cNvSpPr>
          <p:nvPr>
            <p:ph type="dt" sz="half" idx="10"/>
          </p:nvPr>
        </p:nvSpPr>
        <p:spPr/>
        <p:txBody>
          <a:bodyPr/>
          <a:lstStyle/>
          <a:p>
            <a:fld id="{81B8F32D-D8B6-4B9E-9CBF-DCAC30B7B93D}" type="datetimeFigureOut">
              <a:rPr lang="en-US" smtClean="0"/>
              <a:t>4/25/2023</a:t>
            </a:fld>
            <a:endParaRPr lang="en-US"/>
          </a:p>
        </p:txBody>
      </p:sp>
      <p:sp>
        <p:nvSpPr>
          <p:cNvPr id="8" name="Footer Placeholder 7">
            <a:extLst>
              <a:ext uri="{FF2B5EF4-FFF2-40B4-BE49-F238E27FC236}">
                <a16:creationId xmlns:a16="http://schemas.microsoft.com/office/drawing/2014/main" id="{4EB2D647-42C5-4AB7-BB71-3A44065716E7}"/>
              </a:ext>
            </a:extLst>
          </p:cNvPr>
          <p:cNvSpPr>
            <a:spLocks noGrp="1"/>
          </p:cNvSpPr>
          <p:nvPr>
            <p:ph type="ftr" sz="quarter" idx="11"/>
          </p:nvPr>
        </p:nvSpPr>
        <p:spPr>
          <a:xfrm>
            <a:off x="484632" y="6419088"/>
            <a:ext cx="4114800" cy="365125"/>
          </a:xfrm>
        </p:spPr>
        <p:txBody>
          <a:bodyPr/>
          <a:lstStyle/>
          <a:p>
            <a:endParaRPr lang="en-US"/>
          </a:p>
        </p:txBody>
      </p:sp>
      <p:sp>
        <p:nvSpPr>
          <p:cNvPr id="9" name="Slide Number Placeholder 8">
            <a:extLst>
              <a:ext uri="{FF2B5EF4-FFF2-40B4-BE49-F238E27FC236}">
                <a16:creationId xmlns:a16="http://schemas.microsoft.com/office/drawing/2014/main" id="{590B2B67-714C-46DA-85E5-598B4244D3B0}"/>
              </a:ext>
            </a:extLst>
          </p:cNvPr>
          <p:cNvSpPr>
            <a:spLocks noGrp="1"/>
          </p:cNvSpPr>
          <p:nvPr>
            <p:ph type="sldNum" sz="quarter" idx="12"/>
          </p:nvPr>
        </p:nvSpPr>
        <p:spPr>
          <a:xfrm>
            <a:off x="10989591" y="-7190"/>
            <a:ext cx="640080" cy="365125"/>
          </a:xfrm>
        </p:spPr>
        <p:txBody>
          <a:bodyPr/>
          <a:lstStyle/>
          <a:p>
            <a:fld id="{60553ECD-7F6D-420D-93CA-D8D15EB427AC}" type="slidenum">
              <a:rPr lang="en-US" smtClean="0"/>
              <a:t>‹#›</a:t>
            </a:fld>
            <a:endParaRPr lang="en-US"/>
          </a:p>
        </p:txBody>
      </p:sp>
    </p:spTree>
    <p:extLst>
      <p:ext uri="{BB962C8B-B14F-4D97-AF65-F5344CB8AC3E}">
        <p14:creationId xmlns:p14="http://schemas.microsoft.com/office/powerpoint/2010/main" val="13843128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D4B6724-AB30-4E7C-BE2B-ECD94FF1B463}"/>
              </a:ext>
              <a:ext uri="{C183D7F6-B498-43B3-948B-1728B52AA6E4}">
                <adec:decorative xmlns:adec="http://schemas.microsoft.com/office/drawing/2017/decorative" val="1"/>
              </a:ext>
            </a:extLst>
          </p:cNvPr>
          <p:cNvSpPr/>
          <p:nvPr/>
        </p:nvSpPr>
        <p:spPr>
          <a:xfrm>
            <a:off x="481007" y="3933311"/>
            <a:ext cx="11147071" cy="2434825"/>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01D4BAB-2678-4A19-A575-C47CAF1446E5}"/>
              </a:ext>
            </a:extLst>
          </p:cNvPr>
          <p:cNvSpPr>
            <a:spLocks noGrp="1"/>
          </p:cNvSpPr>
          <p:nvPr>
            <p:ph type="title"/>
          </p:nvPr>
        </p:nvSpPr>
        <p:spPr>
          <a:xfrm>
            <a:off x="482600" y="978408"/>
            <a:ext cx="10634472" cy="2591509"/>
          </a:xfrm>
          <a:prstGeom prst="rect">
            <a:avLst/>
          </a:prstGeom>
        </p:spPr>
        <p:txBody>
          <a:bodyPr anchor="b"/>
          <a:lstStyle/>
          <a:p>
            <a:r>
              <a:rPr lang="en-US"/>
              <a:t>Click to edit Master title style</a:t>
            </a:r>
            <a:endParaRPr lang="en-US" dirty="0"/>
          </a:p>
        </p:txBody>
      </p:sp>
      <p:sp>
        <p:nvSpPr>
          <p:cNvPr id="3" name="Date Placeholder 2">
            <a:extLst>
              <a:ext uri="{FF2B5EF4-FFF2-40B4-BE49-F238E27FC236}">
                <a16:creationId xmlns:a16="http://schemas.microsoft.com/office/drawing/2014/main" id="{4047C89E-0ABD-4FD2-924C-894345ADFED8}"/>
              </a:ext>
            </a:extLst>
          </p:cNvPr>
          <p:cNvSpPr>
            <a:spLocks noGrp="1"/>
          </p:cNvSpPr>
          <p:nvPr>
            <p:ph type="dt" sz="half" idx="10"/>
          </p:nvPr>
        </p:nvSpPr>
        <p:spPr/>
        <p:txBody>
          <a:bodyPr/>
          <a:lstStyle/>
          <a:p>
            <a:fld id="{81B8F32D-D8B6-4B9E-9CBF-DCAC30B7B93D}" type="datetimeFigureOut">
              <a:rPr lang="en-US" smtClean="0"/>
              <a:t>4/25/2023</a:t>
            </a:fld>
            <a:endParaRPr lang="en-US"/>
          </a:p>
        </p:txBody>
      </p:sp>
      <p:sp>
        <p:nvSpPr>
          <p:cNvPr id="4" name="Footer Placeholder 3">
            <a:extLst>
              <a:ext uri="{FF2B5EF4-FFF2-40B4-BE49-F238E27FC236}">
                <a16:creationId xmlns:a16="http://schemas.microsoft.com/office/drawing/2014/main" id="{553026CE-9CC8-403B-88B1-184D16532A8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3B3D616-3C18-401B-A792-E75149FDFC47}"/>
              </a:ext>
            </a:extLst>
          </p:cNvPr>
          <p:cNvSpPr>
            <a:spLocks noGrp="1"/>
          </p:cNvSpPr>
          <p:nvPr>
            <p:ph type="sldNum" sz="quarter" idx="12"/>
          </p:nvPr>
        </p:nvSpPr>
        <p:spPr/>
        <p:txBody>
          <a:bodyPr/>
          <a:lstStyle/>
          <a:p>
            <a:fld id="{60553ECD-7F6D-420D-93CA-D8D15EB427AC}" type="slidenum">
              <a:rPr lang="en-US" smtClean="0"/>
              <a:t>‹#›</a:t>
            </a:fld>
            <a:endParaRPr lang="en-US"/>
          </a:p>
        </p:txBody>
      </p:sp>
      <p:cxnSp>
        <p:nvCxnSpPr>
          <p:cNvPr id="7" name="Straight Connector 6">
            <a:extLst>
              <a:ext uri="{FF2B5EF4-FFF2-40B4-BE49-F238E27FC236}">
                <a16:creationId xmlns:a16="http://schemas.microsoft.com/office/drawing/2014/main" id="{04EC6F70-D800-4067-A36A-5BBFC8018E2D}"/>
              </a:ext>
              <a:ext uri="{C183D7F6-B498-43B3-948B-1728B52AA6E4}">
                <adec:decorative xmlns:adec="http://schemas.microsoft.com/office/drawing/2017/decorative" val="1"/>
              </a:ext>
            </a:extLst>
          </p:cNvPr>
          <p:cNvCxnSpPr>
            <a:cxnSpLocks/>
          </p:cNvCxnSpPr>
          <p:nvPr/>
        </p:nvCxnSpPr>
        <p:spPr>
          <a:xfrm>
            <a:off x="482600" y="3933311"/>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42B66CB6-8988-4FBA-8524-726765A5F2AA}"/>
              </a:ext>
              <a:ext uri="{C183D7F6-B498-43B3-948B-1728B52AA6E4}">
                <adec:decorative xmlns:adec="http://schemas.microsoft.com/office/drawing/2017/decorative" val="1"/>
              </a:ext>
            </a:extLst>
          </p:cNvPr>
          <p:cNvCxnSpPr>
            <a:cxnSpLocks/>
          </p:cNvCxnSpPr>
          <p:nvPr/>
        </p:nvCxnSpPr>
        <p:spPr>
          <a:xfrm>
            <a:off x="481007" y="6368138"/>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8717600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C73F84-0C6B-4EF4-9405-C389824999D4}"/>
              </a:ext>
            </a:extLst>
          </p:cNvPr>
          <p:cNvSpPr>
            <a:spLocks noGrp="1"/>
          </p:cNvSpPr>
          <p:nvPr>
            <p:ph type="dt" sz="half" idx="10"/>
          </p:nvPr>
        </p:nvSpPr>
        <p:spPr/>
        <p:txBody>
          <a:bodyPr/>
          <a:lstStyle/>
          <a:p>
            <a:fld id="{81B8F32D-D8B6-4B9E-9CBF-DCAC30B7B93D}" type="datetimeFigureOut">
              <a:rPr lang="en-US" smtClean="0"/>
              <a:t>4/25/2023</a:t>
            </a:fld>
            <a:endParaRPr lang="en-US"/>
          </a:p>
        </p:txBody>
      </p:sp>
      <p:sp>
        <p:nvSpPr>
          <p:cNvPr id="3" name="Footer Placeholder 2">
            <a:extLst>
              <a:ext uri="{FF2B5EF4-FFF2-40B4-BE49-F238E27FC236}">
                <a16:creationId xmlns:a16="http://schemas.microsoft.com/office/drawing/2014/main" id="{DCCEC807-744E-4C5C-8B15-09AED3E570A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DFBCB19-9F4B-474C-85C1-4A645A971827}"/>
              </a:ext>
            </a:extLst>
          </p:cNvPr>
          <p:cNvSpPr>
            <a:spLocks noGrp="1"/>
          </p:cNvSpPr>
          <p:nvPr>
            <p:ph type="sldNum" sz="quarter" idx="12"/>
          </p:nvPr>
        </p:nvSpPr>
        <p:spPr/>
        <p:txBody>
          <a:bodyPr/>
          <a:lstStyle/>
          <a:p>
            <a:fld id="{60553ECD-7F6D-420D-93CA-D8D15EB427AC}" type="slidenum">
              <a:rPr lang="en-US" smtClean="0"/>
              <a:t>‹#›</a:t>
            </a:fld>
            <a:endParaRPr lang="en-US"/>
          </a:p>
        </p:txBody>
      </p:sp>
    </p:spTree>
    <p:extLst>
      <p:ext uri="{BB962C8B-B14F-4D97-AF65-F5344CB8AC3E}">
        <p14:creationId xmlns:p14="http://schemas.microsoft.com/office/powerpoint/2010/main" val="5272308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A88B0-DD6B-449B-AE32-D3192081E76F}"/>
              </a:ext>
            </a:extLst>
          </p:cNvPr>
          <p:cNvSpPr>
            <a:spLocks noGrp="1"/>
          </p:cNvSpPr>
          <p:nvPr>
            <p:ph type="title"/>
          </p:nvPr>
        </p:nvSpPr>
        <p:spPr>
          <a:xfrm>
            <a:off x="484632" y="978408"/>
            <a:ext cx="4287393" cy="2450592"/>
          </a:xfrm>
          <a:prstGeom prst="rect">
            <a:avLst/>
          </a:prstGeom>
        </p:spPr>
        <p:txBody>
          <a:bodyPr anchor="b"/>
          <a:lstStyle>
            <a:lvl1pPr>
              <a:defRPr lang="en-US" sz="5400" kern="1200" smtClean="0">
                <a:solidFill>
                  <a:schemeClr val="tx1"/>
                </a:solidFill>
                <a:latin typeface="+mj-lt"/>
                <a:ea typeface="+mj-ea"/>
                <a:cs typeface="+mj-cs"/>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4F22ED6-5B69-4B3B-BF96-3A75F2107FA6}"/>
              </a:ext>
            </a:extLst>
          </p:cNvPr>
          <p:cNvSpPr>
            <a:spLocks noGrp="1"/>
          </p:cNvSpPr>
          <p:nvPr>
            <p:ph idx="1"/>
          </p:nvPr>
        </p:nvSpPr>
        <p:spPr>
          <a:xfrm>
            <a:off x="5183187" y="987425"/>
            <a:ext cx="6446484"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07704043-D45F-440A-A15D-2718A913E05A}"/>
              </a:ext>
            </a:extLst>
          </p:cNvPr>
          <p:cNvSpPr>
            <a:spLocks noGrp="1"/>
          </p:cNvSpPr>
          <p:nvPr>
            <p:ph type="body" sz="half" idx="2"/>
          </p:nvPr>
        </p:nvSpPr>
        <p:spPr>
          <a:xfrm>
            <a:off x="484632" y="3645074"/>
            <a:ext cx="4287393" cy="2223914"/>
          </a:xfrm>
        </p:spPr>
        <p:txBody>
          <a:bodyPr/>
          <a:lstStyle>
            <a:lvl1pPr marL="0" indent="0">
              <a:buNone/>
              <a:defRPr lang="en-US" sz="2400" i="1" kern="1200" dirty="0" smtClean="0">
                <a:solidFill>
                  <a:schemeClr val="tx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0072DC-7326-43E7-806C-B690C439E8A8}"/>
              </a:ext>
            </a:extLst>
          </p:cNvPr>
          <p:cNvSpPr>
            <a:spLocks noGrp="1"/>
          </p:cNvSpPr>
          <p:nvPr>
            <p:ph type="dt" sz="half" idx="10"/>
          </p:nvPr>
        </p:nvSpPr>
        <p:spPr/>
        <p:txBody>
          <a:bodyPr/>
          <a:lstStyle/>
          <a:p>
            <a:fld id="{81B8F32D-D8B6-4B9E-9CBF-DCAC30B7B93D}" type="datetimeFigureOut">
              <a:rPr lang="en-US" smtClean="0"/>
              <a:t>4/25/2023</a:t>
            </a:fld>
            <a:endParaRPr lang="en-US"/>
          </a:p>
        </p:txBody>
      </p:sp>
      <p:sp>
        <p:nvSpPr>
          <p:cNvPr id="6" name="Footer Placeholder 5">
            <a:extLst>
              <a:ext uri="{FF2B5EF4-FFF2-40B4-BE49-F238E27FC236}">
                <a16:creationId xmlns:a16="http://schemas.microsoft.com/office/drawing/2014/main" id="{73F89A0F-B8C6-4AA6-A9C4-4A454F4224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E57A616-A4F2-4FC5-88DE-B4E6BA542895}"/>
              </a:ext>
            </a:extLst>
          </p:cNvPr>
          <p:cNvSpPr>
            <a:spLocks noGrp="1"/>
          </p:cNvSpPr>
          <p:nvPr>
            <p:ph type="sldNum" sz="quarter" idx="12"/>
          </p:nvPr>
        </p:nvSpPr>
        <p:spPr/>
        <p:txBody>
          <a:bodyPr/>
          <a:lstStyle/>
          <a:p>
            <a:fld id="{60553ECD-7F6D-420D-93CA-D8D15EB427AC}" type="slidenum">
              <a:rPr lang="en-US" smtClean="0"/>
              <a:t>‹#›</a:t>
            </a:fld>
            <a:endParaRPr lang="en-US"/>
          </a:p>
        </p:txBody>
      </p:sp>
    </p:spTree>
    <p:extLst>
      <p:ext uri="{BB962C8B-B14F-4D97-AF65-F5344CB8AC3E}">
        <p14:creationId xmlns:p14="http://schemas.microsoft.com/office/powerpoint/2010/main" val="3291228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B773D-D007-4687-BA9C-9F229829B5EF}"/>
              </a:ext>
            </a:extLst>
          </p:cNvPr>
          <p:cNvSpPr>
            <a:spLocks noGrp="1"/>
          </p:cNvSpPr>
          <p:nvPr>
            <p:ph type="title"/>
          </p:nvPr>
        </p:nvSpPr>
        <p:spPr>
          <a:xfrm>
            <a:off x="484632" y="978407"/>
            <a:ext cx="4287393" cy="2450593"/>
          </a:xfrm>
          <a:prstGeom prst="rect">
            <a:avLst/>
          </a:prstGeom>
        </p:spPr>
        <p:txBody>
          <a:bodyPr anchor="b"/>
          <a:lstStyle>
            <a:lvl1pPr>
              <a:defRPr lang="en-US" sz="5400" kern="1200" smtClean="0">
                <a:solidFill>
                  <a:schemeClr val="tx1"/>
                </a:solidFill>
                <a:latin typeface="+mj-lt"/>
                <a:ea typeface="+mj-ea"/>
                <a:cs typeface="+mj-cs"/>
              </a:defRPr>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A3A75FC-78D2-4EF5-884F-11B7BACF799A}"/>
              </a:ext>
            </a:extLst>
          </p:cNvPr>
          <p:cNvSpPr>
            <a:spLocks noGrp="1"/>
          </p:cNvSpPr>
          <p:nvPr>
            <p:ph type="pic" idx="1"/>
          </p:nvPr>
        </p:nvSpPr>
        <p:spPr>
          <a:xfrm>
            <a:off x="5183187" y="987425"/>
            <a:ext cx="6446483"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CD7CE0BB-D335-4391-A23F-194C575CAF8F}"/>
              </a:ext>
            </a:extLst>
          </p:cNvPr>
          <p:cNvSpPr>
            <a:spLocks noGrp="1"/>
          </p:cNvSpPr>
          <p:nvPr>
            <p:ph type="body" sz="half" idx="2"/>
          </p:nvPr>
        </p:nvSpPr>
        <p:spPr>
          <a:xfrm>
            <a:off x="484632" y="3645074"/>
            <a:ext cx="4287393" cy="2223914"/>
          </a:xfrm>
        </p:spPr>
        <p:txBody>
          <a:bodyPr/>
          <a:lstStyle>
            <a:lvl1pPr marL="0" indent="0">
              <a:buNone/>
              <a:defRPr lang="en-US" sz="2400" i="1" kern="1200" smtClean="0">
                <a:solidFill>
                  <a:schemeClr val="tx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C7701E1-B97B-4DA5-B9AD-07B7C12476AE}"/>
              </a:ext>
            </a:extLst>
          </p:cNvPr>
          <p:cNvSpPr>
            <a:spLocks noGrp="1"/>
          </p:cNvSpPr>
          <p:nvPr>
            <p:ph type="dt" sz="half" idx="10"/>
          </p:nvPr>
        </p:nvSpPr>
        <p:spPr/>
        <p:txBody>
          <a:bodyPr/>
          <a:lstStyle/>
          <a:p>
            <a:fld id="{81B8F32D-D8B6-4B9E-9CBF-DCAC30B7B93D}" type="datetimeFigureOut">
              <a:rPr lang="en-US" smtClean="0"/>
              <a:t>4/25/2023</a:t>
            </a:fld>
            <a:endParaRPr lang="en-US"/>
          </a:p>
        </p:txBody>
      </p:sp>
      <p:sp>
        <p:nvSpPr>
          <p:cNvPr id="6" name="Footer Placeholder 5">
            <a:extLst>
              <a:ext uri="{FF2B5EF4-FFF2-40B4-BE49-F238E27FC236}">
                <a16:creationId xmlns:a16="http://schemas.microsoft.com/office/drawing/2014/main" id="{076D9CF8-F42F-4618-9F26-8BFE56487A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9CA2023-1ECA-4A96-BDC7-F7FA4368BE1B}"/>
              </a:ext>
            </a:extLst>
          </p:cNvPr>
          <p:cNvSpPr>
            <a:spLocks noGrp="1"/>
          </p:cNvSpPr>
          <p:nvPr>
            <p:ph type="sldNum" sz="quarter" idx="12"/>
          </p:nvPr>
        </p:nvSpPr>
        <p:spPr/>
        <p:txBody>
          <a:bodyPr/>
          <a:lstStyle/>
          <a:p>
            <a:fld id="{60553ECD-7F6D-420D-93CA-D8D15EB427AC}" type="slidenum">
              <a:rPr lang="en-US" smtClean="0"/>
              <a:t>‹#›</a:t>
            </a:fld>
            <a:endParaRPr lang="en-US"/>
          </a:p>
        </p:txBody>
      </p:sp>
    </p:spTree>
    <p:extLst>
      <p:ext uri="{BB962C8B-B14F-4D97-AF65-F5344CB8AC3E}">
        <p14:creationId xmlns:p14="http://schemas.microsoft.com/office/powerpoint/2010/main" val="17958611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1999A10-4355-4A13-B008-196B21ABEEAF}"/>
              </a:ext>
              <a:ext uri="{C183D7F6-B498-43B3-948B-1728B52AA6E4}">
                <adec:decorative xmlns:adec="http://schemas.microsoft.com/office/drawing/2017/decorative" val="1"/>
              </a:ext>
            </a:extLst>
          </p:cNvPr>
          <p:cNvSpPr/>
          <p:nvPr/>
        </p:nvSpPr>
        <p:spPr>
          <a:xfrm>
            <a:off x="482600" y="483576"/>
            <a:ext cx="11147071" cy="2434825"/>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36D448-AFEA-4483-B0E4-002840525CDD}"/>
              </a:ext>
            </a:extLst>
          </p:cNvPr>
          <p:cNvSpPr>
            <a:spLocks noGrp="1"/>
          </p:cNvSpPr>
          <p:nvPr>
            <p:ph type="title"/>
          </p:nvPr>
        </p:nvSpPr>
        <p:spPr>
          <a:xfrm>
            <a:off x="482600" y="978408"/>
            <a:ext cx="10506991" cy="1755263"/>
          </a:xfrm>
          <a:prstGeom prst="rect">
            <a:avLst/>
          </a:prstGeom>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CF216234-4516-4303-8F60-A8127D89A5E5}"/>
              </a:ext>
            </a:extLst>
          </p:cNvPr>
          <p:cNvSpPr>
            <a:spLocks noGrp="1"/>
          </p:cNvSpPr>
          <p:nvPr>
            <p:ph type="body" orient="vert" idx="1"/>
          </p:nvPr>
        </p:nvSpPr>
        <p:spPr>
          <a:xfrm>
            <a:off x="484192" y="3103131"/>
            <a:ext cx="10506991" cy="309294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46B5D50-A474-462B-A807-DF186B1C2F48}"/>
              </a:ext>
            </a:extLst>
          </p:cNvPr>
          <p:cNvSpPr>
            <a:spLocks noGrp="1"/>
          </p:cNvSpPr>
          <p:nvPr>
            <p:ph type="dt" sz="half" idx="10"/>
          </p:nvPr>
        </p:nvSpPr>
        <p:spPr/>
        <p:txBody>
          <a:bodyPr/>
          <a:lstStyle/>
          <a:p>
            <a:fld id="{81B8F32D-D8B6-4B9E-9CBF-DCAC30B7B93D}" type="datetimeFigureOut">
              <a:rPr lang="en-US" smtClean="0"/>
              <a:t>4/25/2023</a:t>
            </a:fld>
            <a:endParaRPr lang="en-US"/>
          </a:p>
        </p:txBody>
      </p:sp>
      <p:sp>
        <p:nvSpPr>
          <p:cNvPr id="5" name="Footer Placeholder 4">
            <a:extLst>
              <a:ext uri="{FF2B5EF4-FFF2-40B4-BE49-F238E27FC236}">
                <a16:creationId xmlns:a16="http://schemas.microsoft.com/office/drawing/2014/main" id="{F8BF1DAF-2E2D-46ED-AA3E-3D2FE40399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2FC771-EB13-4EB5-A0A2-3968C6ABBD4E}"/>
              </a:ext>
            </a:extLst>
          </p:cNvPr>
          <p:cNvSpPr>
            <a:spLocks noGrp="1"/>
          </p:cNvSpPr>
          <p:nvPr>
            <p:ph type="sldNum" sz="quarter" idx="12"/>
          </p:nvPr>
        </p:nvSpPr>
        <p:spPr/>
        <p:txBody>
          <a:bodyPr/>
          <a:lstStyle/>
          <a:p>
            <a:fld id="{60553ECD-7F6D-420D-93CA-D8D15EB427AC}" type="slidenum">
              <a:rPr lang="en-US" smtClean="0"/>
              <a:t>‹#›</a:t>
            </a:fld>
            <a:endParaRPr lang="en-US"/>
          </a:p>
        </p:txBody>
      </p:sp>
      <p:cxnSp>
        <p:nvCxnSpPr>
          <p:cNvPr id="8" name="Straight Connector 7">
            <a:extLst>
              <a:ext uri="{FF2B5EF4-FFF2-40B4-BE49-F238E27FC236}">
                <a16:creationId xmlns:a16="http://schemas.microsoft.com/office/drawing/2014/main" id="{B3B596B8-8230-4695-8D76-F06AFA8156C3}"/>
              </a:ext>
              <a:ext uri="{C183D7F6-B498-43B3-948B-1728B52AA6E4}">
                <adec:decorative xmlns:adec="http://schemas.microsoft.com/office/drawing/2017/decorative" val="1"/>
              </a:ext>
            </a:extLst>
          </p:cNvPr>
          <p:cNvCxnSpPr>
            <a:cxnSpLocks/>
          </p:cNvCxnSpPr>
          <p:nvPr/>
        </p:nvCxnSpPr>
        <p:spPr>
          <a:xfrm>
            <a:off x="482600" y="2918401"/>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C53EBF93-5FD9-4F4E-8485-7B937145CD08}"/>
              </a:ext>
              <a:ext uri="{C183D7F6-B498-43B3-948B-1728B52AA6E4}">
                <adec:decorative xmlns:adec="http://schemas.microsoft.com/office/drawing/2017/decorative" val="1"/>
              </a:ext>
            </a:extLst>
          </p:cNvPr>
          <p:cNvCxnSpPr>
            <a:cxnSpLocks/>
          </p:cNvCxnSpPr>
          <p:nvPr/>
        </p:nvCxnSpPr>
        <p:spPr>
          <a:xfrm>
            <a:off x="482600" y="489855"/>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9521483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66B4D06-C7C6-4949-8EB2-F03ED999A2BB}"/>
              </a:ext>
            </a:extLst>
          </p:cNvPr>
          <p:cNvSpPr>
            <a:spLocks noGrp="1"/>
          </p:cNvSpPr>
          <p:nvPr>
            <p:ph type="title" orient="vert"/>
          </p:nvPr>
        </p:nvSpPr>
        <p:spPr>
          <a:xfrm>
            <a:off x="8041710" y="978408"/>
            <a:ext cx="2947881" cy="5124777"/>
          </a:xfrm>
          <a:prstGeom prst="rect">
            <a:avLst/>
          </a:prstGeo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C921B9D-8C11-4176-AF22-89F972E21284}"/>
              </a:ext>
            </a:extLst>
          </p:cNvPr>
          <p:cNvSpPr>
            <a:spLocks noGrp="1"/>
          </p:cNvSpPr>
          <p:nvPr>
            <p:ph type="body" orient="vert" idx="1"/>
          </p:nvPr>
        </p:nvSpPr>
        <p:spPr>
          <a:xfrm>
            <a:off x="484632" y="978408"/>
            <a:ext cx="7256453" cy="51247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AFA9E1C-8E18-4A35-9BD8-427B1D14BB8E}"/>
              </a:ext>
            </a:extLst>
          </p:cNvPr>
          <p:cNvSpPr>
            <a:spLocks noGrp="1"/>
          </p:cNvSpPr>
          <p:nvPr>
            <p:ph type="dt" sz="half" idx="10"/>
          </p:nvPr>
        </p:nvSpPr>
        <p:spPr/>
        <p:txBody>
          <a:bodyPr/>
          <a:lstStyle/>
          <a:p>
            <a:fld id="{81B8F32D-D8B6-4B9E-9CBF-DCAC30B7B93D}" type="datetimeFigureOut">
              <a:rPr lang="en-US" smtClean="0"/>
              <a:t>4/25/2023</a:t>
            </a:fld>
            <a:endParaRPr lang="en-US"/>
          </a:p>
        </p:txBody>
      </p:sp>
      <p:sp>
        <p:nvSpPr>
          <p:cNvPr id="5" name="Footer Placeholder 4">
            <a:extLst>
              <a:ext uri="{FF2B5EF4-FFF2-40B4-BE49-F238E27FC236}">
                <a16:creationId xmlns:a16="http://schemas.microsoft.com/office/drawing/2014/main" id="{2E116CDB-7BB6-4DD2-A626-6DA8E569F2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D0403B-439E-449F-83B1-799EEC239A20}"/>
              </a:ext>
            </a:extLst>
          </p:cNvPr>
          <p:cNvSpPr>
            <a:spLocks noGrp="1"/>
          </p:cNvSpPr>
          <p:nvPr>
            <p:ph type="sldNum" sz="quarter" idx="12"/>
          </p:nvPr>
        </p:nvSpPr>
        <p:spPr/>
        <p:txBody>
          <a:bodyPr/>
          <a:lstStyle/>
          <a:p>
            <a:fld id="{60553ECD-7F6D-420D-93CA-D8D15EB427AC}" type="slidenum">
              <a:rPr lang="en-US" smtClean="0"/>
              <a:t>‹#›</a:t>
            </a:fld>
            <a:endParaRPr lang="en-US"/>
          </a:p>
        </p:txBody>
      </p:sp>
    </p:spTree>
    <p:extLst>
      <p:ext uri="{BB962C8B-B14F-4D97-AF65-F5344CB8AC3E}">
        <p14:creationId xmlns:p14="http://schemas.microsoft.com/office/powerpoint/2010/main" val="15530237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87A535-3CAC-46BC-B2B2-3AE83EC3A561}"/>
              </a:ext>
            </a:extLst>
          </p:cNvPr>
          <p:cNvSpPr>
            <a:spLocks noGrp="1"/>
          </p:cNvSpPr>
          <p:nvPr>
            <p:ph type="title"/>
          </p:nvPr>
        </p:nvSpPr>
        <p:spPr>
          <a:xfrm>
            <a:off x="482600" y="978408"/>
            <a:ext cx="10506991" cy="2153099"/>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1D8EBDBD-59EC-46ED-BE79-6D37B531D692}"/>
              </a:ext>
            </a:extLst>
          </p:cNvPr>
          <p:cNvSpPr>
            <a:spLocks noGrp="1"/>
          </p:cNvSpPr>
          <p:nvPr>
            <p:ph type="body" idx="1"/>
          </p:nvPr>
        </p:nvSpPr>
        <p:spPr>
          <a:xfrm>
            <a:off x="482600" y="3306870"/>
            <a:ext cx="10506991" cy="257272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C5921F5C-FD3D-42C7-90F4-5ECE6FFCFE7F}"/>
              </a:ext>
            </a:extLst>
          </p:cNvPr>
          <p:cNvSpPr>
            <a:spLocks noGrp="1"/>
          </p:cNvSpPr>
          <p:nvPr>
            <p:ph type="dt" sz="half" idx="2"/>
          </p:nvPr>
        </p:nvSpPr>
        <p:spPr>
          <a:xfrm>
            <a:off x="484632" y="100584"/>
            <a:ext cx="2743200" cy="365125"/>
          </a:xfrm>
          <a:prstGeom prst="rect">
            <a:avLst/>
          </a:prstGeom>
        </p:spPr>
        <p:txBody>
          <a:bodyPr vert="horz" lIns="91440" tIns="45720" rIns="91440" bIns="45720" rtlCol="0" anchor="ctr"/>
          <a:lstStyle>
            <a:lvl1pPr algn="l">
              <a:defRPr sz="900">
                <a:solidFill>
                  <a:schemeClr val="tx1"/>
                </a:solidFill>
              </a:defRPr>
            </a:lvl1pPr>
          </a:lstStyle>
          <a:p>
            <a:fld id="{81B8F32D-D8B6-4B9E-9CBF-DCAC30B7B93D}" type="datetimeFigureOut">
              <a:rPr lang="en-US" smtClean="0"/>
              <a:pPr/>
              <a:t>4/25/2023</a:t>
            </a:fld>
            <a:endParaRPr lang="en-US" dirty="0"/>
          </a:p>
        </p:txBody>
      </p:sp>
      <p:sp>
        <p:nvSpPr>
          <p:cNvPr id="5" name="Footer Placeholder 4">
            <a:extLst>
              <a:ext uri="{FF2B5EF4-FFF2-40B4-BE49-F238E27FC236}">
                <a16:creationId xmlns:a16="http://schemas.microsoft.com/office/drawing/2014/main" id="{0FE63D50-6D0B-4963-97B9-A32AE63235B8}"/>
              </a:ext>
            </a:extLst>
          </p:cNvPr>
          <p:cNvSpPr>
            <a:spLocks noGrp="1"/>
          </p:cNvSpPr>
          <p:nvPr>
            <p:ph type="ftr" sz="quarter" idx="3"/>
          </p:nvPr>
        </p:nvSpPr>
        <p:spPr>
          <a:xfrm>
            <a:off x="484632" y="6419088"/>
            <a:ext cx="4114800" cy="365125"/>
          </a:xfrm>
          <a:prstGeom prst="rect">
            <a:avLst/>
          </a:prstGeom>
        </p:spPr>
        <p:txBody>
          <a:bodyPr vert="horz" lIns="91440" tIns="45720" rIns="91440" bIns="45720" rtlCol="0" anchor="ctr"/>
          <a:lstStyle>
            <a:lvl1pPr algn="l">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826B5E08-CAC3-4C87-B143-5F8956AE905D}"/>
              </a:ext>
            </a:extLst>
          </p:cNvPr>
          <p:cNvSpPr>
            <a:spLocks noGrp="1"/>
          </p:cNvSpPr>
          <p:nvPr>
            <p:ph type="sldNum" sz="quarter" idx="4"/>
          </p:nvPr>
        </p:nvSpPr>
        <p:spPr>
          <a:xfrm>
            <a:off x="10989591" y="100584"/>
            <a:ext cx="640080" cy="365125"/>
          </a:xfrm>
          <a:prstGeom prst="rect">
            <a:avLst/>
          </a:prstGeom>
        </p:spPr>
        <p:txBody>
          <a:bodyPr vert="horz" lIns="91440" tIns="45720" rIns="91440" bIns="45720" rtlCol="0" anchor="ctr"/>
          <a:lstStyle>
            <a:lvl1pPr algn="r">
              <a:defRPr sz="900">
                <a:solidFill>
                  <a:schemeClr val="tx1"/>
                </a:solidFill>
              </a:defRPr>
            </a:lvl1pPr>
          </a:lstStyle>
          <a:p>
            <a:fld id="{60553ECD-7F6D-420D-93CA-D8D15EB427AC}" type="slidenum">
              <a:rPr lang="en-US" smtClean="0"/>
              <a:pPr/>
              <a:t>‹#›</a:t>
            </a:fld>
            <a:endParaRPr lang="en-US" dirty="0"/>
          </a:p>
        </p:txBody>
      </p:sp>
      <p:cxnSp>
        <p:nvCxnSpPr>
          <p:cNvPr id="8" name="Straight Connector 7">
            <a:extLst>
              <a:ext uri="{FF2B5EF4-FFF2-40B4-BE49-F238E27FC236}">
                <a16:creationId xmlns:a16="http://schemas.microsoft.com/office/drawing/2014/main" id="{108D74AC-B125-4E11-BA53-E9E383966DF8}"/>
              </a:ext>
              <a:ext uri="{C183D7F6-B498-43B3-948B-1728B52AA6E4}">
                <adec:decorative xmlns:adec="http://schemas.microsoft.com/office/drawing/2017/decorative" val="1"/>
              </a:ext>
            </a:extLst>
          </p:cNvPr>
          <p:cNvCxnSpPr>
            <a:cxnSpLocks/>
          </p:cNvCxnSpPr>
          <p:nvPr/>
        </p:nvCxnSpPr>
        <p:spPr>
          <a:xfrm>
            <a:off x="482600" y="489855"/>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9DC76EBE-FB9D-4054-B5D8-19E3EAFE40B2}"/>
              </a:ext>
              <a:ext uri="{C183D7F6-B498-43B3-948B-1728B52AA6E4}">
                <adec:decorative xmlns:adec="http://schemas.microsoft.com/office/drawing/2017/decorative" val="1"/>
              </a:ext>
            </a:extLst>
          </p:cNvPr>
          <p:cNvCxnSpPr>
            <a:cxnSpLocks/>
          </p:cNvCxnSpPr>
          <p:nvPr/>
        </p:nvCxnSpPr>
        <p:spPr>
          <a:xfrm>
            <a:off x="482600" y="6368138"/>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08526750"/>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txStyles>
    <p:titleStyle>
      <a:lvl1pPr algn="l" defTabSz="914400" rtl="0" eaLnBrk="1" latinLnBrk="0" hangingPunct="1">
        <a:lnSpc>
          <a:spcPct val="100000"/>
        </a:lnSpc>
        <a:spcBef>
          <a:spcPct val="0"/>
        </a:spcBef>
        <a:buNone/>
        <a:defRPr sz="660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E20BB609-EF92-42DB-836C-0699A590B5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5672"/>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8F716CC0-CAC9-43AB-ADE5-2D88EAF329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721" y="462838"/>
            <a:ext cx="11149858" cy="5905297"/>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a:extLst>
              <a:ext uri="{FF2B5EF4-FFF2-40B4-BE49-F238E27FC236}">
                <a16:creationId xmlns:a16="http://schemas.microsoft.com/office/drawing/2014/main" id="{8F4E56A8-93D5-4BE3-AE61-84677331AD0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489855"/>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BD492A0C-1773-477B-83B5-C707CB05770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6368138"/>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pic>
        <p:nvPicPr>
          <p:cNvPr id="5" name="Picture 4" descr="Fencers fencing">
            <a:extLst>
              <a:ext uri="{FF2B5EF4-FFF2-40B4-BE49-F238E27FC236}">
                <a16:creationId xmlns:a16="http://schemas.microsoft.com/office/drawing/2014/main" id="{3BC1FAD3-6BC4-E1AB-E4A1-383684EB16E9}"/>
              </a:ext>
            </a:extLst>
          </p:cNvPr>
          <p:cNvPicPr>
            <a:picLocks noChangeAspect="1"/>
          </p:cNvPicPr>
          <p:nvPr/>
        </p:nvPicPr>
        <p:blipFill rotWithShape="1">
          <a:blip r:embed="rId2">
            <a:alphaModFix amt="40000"/>
            <a:extLst>
              <a:ext uri="{28A0092B-C50C-407E-A947-70E740481C1C}">
                <a14:useLocalDpi xmlns:a14="http://schemas.microsoft.com/office/drawing/2010/main" val="0"/>
              </a:ext>
            </a:extLst>
          </a:blip>
          <a:srcRect t="20635" r="1" b="1"/>
          <a:stretch/>
        </p:blipFill>
        <p:spPr>
          <a:xfrm>
            <a:off x="482600" y="462838"/>
            <a:ext cx="11147071" cy="5905296"/>
          </a:xfrm>
          <a:prstGeom prst="rect">
            <a:avLst/>
          </a:prstGeom>
        </p:spPr>
      </p:pic>
      <p:sp>
        <p:nvSpPr>
          <p:cNvPr id="2" name="Title 1">
            <a:extLst>
              <a:ext uri="{FF2B5EF4-FFF2-40B4-BE49-F238E27FC236}">
                <a16:creationId xmlns:a16="http://schemas.microsoft.com/office/drawing/2014/main" id="{8D7AF6E0-6923-4095-DE41-D4EE298DAF73}"/>
              </a:ext>
            </a:extLst>
          </p:cNvPr>
          <p:cNvSpPr>
            <a:spLocks noGrp="1"/>
          </p:cNvSpPr>
          <p:nvPr>
            <p:ph type="ctrTitle"/>
          </p:nvPr>
        </p:nvSpPr>
        <p:spPr>
          <a:xfrm>
            <a:off x="732568" y="3444673"/>
            <a:ext cx="6650871" cy="2736390"/>
          </a:xfrm>
        </p:spPr>
        <p:txBody>
          <a:bodyPr anchor="b">
            <a:normAutofit/>
          </a:bodyPr>
          <a:lstStyle/>
          <a:p>
            <a:pPr>
              <a:lnSpc>
                <a:spcPct val="90000"/>
              </a:lnSpc>
            </a:pPr>
            <a:r>
              <a:rPr lang="en-GB" sz="6200">
                <a:solidFill>
                  <a:srgbClr val="FFFFFF"/>
                </a:solidFill>
              </a:rPr>
              <a:t>NI Fencing </a:t>
            </a:r>
            <a:br>
              <a:rPr lang="en-GB" sz="6200">
                <a:solidFill>
                  <a:srgbClr val="FFFFFF"/>
                </a:solidFill>
              </a:rPr>
            </a:br>
            <a:r>
              <a:rPr lang="en-GB" sz="6200">
                <a:solidFill>
                  <a:srgbClr val="FFFFFF"/>
                </a:solidFill>
              </a:rPr>
              <a:t>Strategy and Action Plan </a:t>
            </a:r>
          </a:p>
        </p:txBody>
      </p:sp>
      <p:sp>
        <p:nvSpPr>
          <p:cNvPr id="3" name="Subtitle 2">
            <a:extLst>
              <a:ext uri="{FF2B5EF4-FFF2-40B4-BE49-F238E27FC236}">
                <a16:creationId xmlns:a16="http://schemas.microsoft.com/office/drawing/2014/main" id="{DB203622-56B3-A4C1-DCA4-A1A42ECB09D1}"/>
              </a:ext>
            </a:extLst>
          </p:cNvPr>
          <p:cNvSpPr>
            <a:spLocks noGrp="1"/>
          </p:cNvSpPr>
          <p:nvPr>
            <p:ph type="subTitle" idx="1"/>
          </p:nvPr>
        </p:nvSpPr>
        <p:spPr>
          <a:xfrm>
            <a:off x="6596565" y="655320"/>
            <a:ext cx="4869025" cy="1949813"/>
          </a:xfrm>
        </p:spPr>
        <p:txBody>
          <a:bodyPr anchor="t">
            <a:normAutofit/>
          </a:bodyPr>
          <a:lstStyle/>
          <a:p>
            <a:pPr algn="r"/>
            <a:r>
              <a:rPr lang="en-GB" dirty="0">
                <a:solidFill>
                  <a:srgbClr val="FFFFFF"/>
                </a:solidFill>
              </a:rPr>
              <a:t>2023 to 2028</a:t>
            </a:r>
          </a:p>
        </p:txBody>
      </p:sp>
    </p:spTree>
    <p:extLst>
      <p:ext uri="{BB962C8B-B14F-4D97-AF65-F5344CB8AC3E}">
        <p14:creationId xmlns:p14="http://schemas.microsoft.com/office/powerpoint/2010/main" val="26757749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8FCC8-5E8F-6171-DD8F-941C1C2EFF52}"/>
              </a:ext>
            </a:extLst>
          </p:cNvPr>
          <p:cNvSpPr>
            <a:spLocks noGrp="1"/>
          </p:cNvSpPr>
          <p:nvPr>
            <p:ph type="title"/>
          </p:nvPr>
        </p:nvSpPr>
        <p:spPr/>
        <p:txBody>
          <a:bodyPr/>
          <a:lstStyle/>
          <a:p>
            <a:r>
              <a:rPr lang="en-GB" dirty="0"/>
              <a:t>Contents </a:t>
            </a:r>
          </a:p>
        </p:txBody>
      </p:sp>
      <p:sp>
        <p:nvSpPr>
          <p:cNvPr id="3" name="Content Placeholder 2">
            <a:extLst>
              <a:ext uri="{FF2B5EF4-FFF2-40B4-BE49-F238E27FC236}">
                <a16:creationId xmlns:a16="http://schemas.microsoft.com/office/drawing/2014/main" id="{39FAE387-F3F5-E45D-BFB7-2A2396E85FF8}"/>
              </a:ext>
            </a:extLst>
          </p:cNvPr>
          <p:cNvSpPr>
            <a:spLocks noGrp="1"/>
          </p:cNvSpPr>
          <p:nvPr>
            <p:ph idx="1"/>
          </p:nvPr>
        </p:nvSpPr>
        <p:spPr/>
        <p:txBody>
          <a:bodyPr>
            <a:normAutofit fontScale="92500" lnSpcReduction="10000"/>
          </a:bodyPr>
          <a:lstStyle/>
          <a:p>
            <a:r>
              <a:rPr lang="en-GB" dirty="0"/>
              <a:t>Introduction </a:t>
            </a:r>
          </a:p>
          <a:p>
            <a:r>
              <a:rPr lang="en-GB" dirty="0"/>
              <a:t>Strategic Alignment</a:t>
            </a:r>
          </a:p>
          <a:p>
            <a:r>
              <a:rPr lang="en-GB" dirty="0"/>
              <a:t>Strategy, Vision and objectives</a:t>
            </a:r>
          </a:p>
          <a:p>
            <a:r>
              <a:rPr lang="en-GB" dirty="0"/>
              <a:t>Action Plan </a:t>
            </a:r>
          </a:p>
          <a:p>
            <a:r>
              <a:rPr lang="en-GB" dirty="0"/>
              <a:t>Impact of Objectives </a:t>
            </a:r>
          </a:p>
          <a:p>
            <a:r>
              <a:rPr lang="en-GB" dirty="0"/>
              <a:t>Governance </a:t>
            </a:r>
          </a:p>
        </p:txBody>
      </p:sp>
    </p:spTree>
    <p:extLst>
      <p:ext uri="{BB962C8B-B14F-4D97-AF65-F5344CB8AC3E}">
        <p14:creationId xmlns:p14="http://schemas.microsoft.com/office/powerpoint/2010/main" val="42059044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878B7-652E-D17C-99D0-EB40B70B0C1D}"/>
              </a:ext>
            </a:extLst>
          </p:cNvPr>
          <p:cNvSpPr>
            <a:spLocks noGrp="1"/>
          </p:cNvSpPr>
          <p:nvPr>
            <p:ph type="title"/>
          </p:nvPr>
        </p:nvSpPr>
        <p:spPr/>
        <p:txBody>
          <a:bodyPr/>
          <a:lstStyle/>
          <a:p>
            <a:r>
              <a:rPr lang="en-GB" dirty="0"/>
              <a:t>Introduction </a:t>
            </a:r>
          </a:p>
        </p:txBody>
      </p:sp>
      <p:sp>
        <p:nvSpPr>
          <p:cNvPr id="3" name="Content Placeholder 2">
            <a:extLst>
              <a:ext uri="{FF2B5EF4-FFF2-40B4-BE49-F238E27FC236}">
                <a16:creationId xmlns:a16="http://schemas.microsoft.com/office/drawing/2014/main" id="{67D1CA51-255B-A00B-B26D-5079BE2D5105}"/>
              </a:ext>
            </a:extLst>
          </p:cNvPr>
          <p:cNvSpPr>
            <a:spLocks noGrp="1"/>
          </p:cNvSpPr>
          <p:nvPr>
            <p:ph idx="1"/>
          </p:nvPr>
        </p:nvSpPr>
        <p:spPr>
          <a:xfrm>
            <a:off x="482600" y="3306870"/>
            <a:ext cx="10634472" cy="2572722"/>
          </a:xfrm>
        </p:spPr>
        <p:txBody>
          <a:bodyPr>
            <a:normAutofit fontScale="92500" lnSpcReduction="20000"/>
          </a:bodyPr>
          <a:lstStyle/>
          <a:p>
            <a:pPr algn="just"/>
            <a:r>
              <a:rPr lang="en-GB" dirty="0"/>
              <a:t>NI Fencing is the governing body for the Olympic sport of Fencing in Northern Ireland. Fencing is an individual and team sport, there are three weapons or disciplines to train in, epee, foil and sabre. It is a sport available to everyone, including children and adults. Clubs are throughout Northern Ireland with clusters in Derry/Londonderry, Belfast and </a:t>
            </a:r>
            <a:r>
              <a:rPr lang="en-GB" dirty="0" err="1"/>
              <a:t>Holywood</a:t>
            </a:r>
            <a:r>
              <a:rPr lang="en-GB" dirty="0"/>
              <a:t>. There are opportunities to volunteer, coach and referee as well as Fence. We are building a long-term Fencing strategy supported by a detailed action plan over the next five years from 2023 to 2028. New board members have joined and are passionate about growing the sport, developing the coaches and referees and supporting a diverse and inclusive fencing community.</a:t>
            </a:r>
          </a:p>
        </p:txBody>
      </p:sp>
    </p:spTree>
    <p:extLst>
      <p:ext uri="{BB962C8B-B14F-4D97-AF65-F5344CB8AC3E}">
        <p14:creationId xmlns:p14="http://schemas.microsoft.com/office/powerpoint/2010/main" val="11099480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2B0CFF1-78D7-4A83-A95E-71F9E38316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C12927E5-081D-440D-A775-C0AE9DA1E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07" y="489855"/>
            <a:ext cx="11147071" cy="2449283"/>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30D9729-157B-E6C3-53D0-BE78B83D050D}"/>
              </a:ext>
            </a:extLst>
          </p:cNvPr>
          <p:cNvSpPr>
            <a:spLocks noGrp="1"/>
          </p:cNvSpPr>
          <p:nvPr>
            <p:ph type="title"/>
          </p:nvPr>
        </p:nvSpPr>
        <p:spPr>
          <a:xfrm>
            <a:off x="482601" y="721946"/>
            <a:ext cx="10813250" cy="1971976"/>
          </a:xfrm>
        </p:spPr>
        <p:txBody>
          <a:bodyPr>
            <a:normAutofit/>
          </a:bodyPr>
          <a:lstStyle/>
          <a:p>
            <a:r>
              <a:rPr lang="en-GB" dirty="0"/>
              <a:t>Strategic Alignment </a:t>
            </a:r>
          </a:p>
        </p:txBody>
      </p:sp>
      <p:cxnSp>
        <p:nvCxnSpPr>
          <p:cNvPr id="14" name="Straight Connector 13">
            <a:extLst>
              <a:ext uri="{FF2B5EF4-FFF2-40B4-BE49-F238E27FC236}">
                <a16:creationId xmlns:a16="http://schemas.microsoft.com/office/drawing/2014/main" id="{36EF3C03-9B4D-45EB-B96C-994DBE3FEAC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489855"/>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C4558310-C928-4426-BFAC-68450D291D0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2939138"/>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sp>
        <p:nvSpPr>
          <p:cNvPr id="3" name="Content Placeholder 2">
            <a:extLst>
              <a:ext uri="{FF2B5EF4-FFF2-40B4-BE49-F238E27FC236}">
                <a16:creationId xmlns:a16="http://schemas.microsoft.com/office/drawing/2014/main" id="{56C5632C-A199-B436-A94D-48C2DF0F157C}"/>
              </a:ext>
            </a:extLst>
          </p:cNvPr>
          <p:cNvSpPr>
            <a:spLocks noGrp="1"/>
          </p:cNvSpPr>
          <p:nvPr>
            <p:ph idx="1"/>
          </p:nvPr>
        </p:nvSpPr>
        <p:spPr>
          <a:xfrm>
            <a:off x="482601" y="3230054"/>
            <a:ext cx="6864677" cy="2800893"/>
          </a:xfrm>
        </p:spPr>
        <p:txBody>
          <a:bodyPr anchor="ctr">
            <a:normAutofit fontScale="85000" lnSpcReduction="20000"/>
          </a:bodyPr>
          <a:lstStyle/>
          <a:p>
            <a:r>
              <a:rPr lang="en-GB" sz="2000" dirty="0"/>
              <a:t>NI Fencing is the governing body for fencing in Northern Ireland and has strategic alignment with the following organisations: </a:t>
            </a:r>
          </a:p>
          <a:p>
            <a:pPr marL="342900" indent="-342900">
              <a:buFont typeface="Arial" panose="020B0604020202020204" pitchFamily="34" charset="0"/>
              <a:buChar char="•"/>
            </a:pPr>
            <a:r>
              <a:rPr lang="en-GB" sz="2000" dirty="0"/>
              <a:t>British Fencing </a:t>
            </a:r>
          </a:p>
          <a:p>
            <a:pPr marL="342900" indent="-342900">
              <a:buFont typeface="Arial" panose="020B0604020202020204" pitchFamily="34" charset="0"/>
              <a:buChar char="•"/>
            </a:pPr>
            <a:r>
              <a:rPr lang="en-GB" sz="2000" dirty="0"/>
              <a:t>Sport NI </a:t>
            </a:r>
          </a:p>
          <a:p>
            <a:pPr marL="342900" indent="-342900">
              <a:buFont typeface="Arial" panose="020B0604020202020204" pitchFamily="34" charset="0"/>
              <a:buChar char="•"/>
            </a:pPr>
            <a:r>
              <a:rPr lang="en-GB" sz="2000" dirty="0"/>
              <a:t>Commonwealth Games Northern Ireland </a:t>
            </a:r>
          </a:p>
          <a:p>
            <a:pPr marL="342900" indent="-342900">
              <a:buFont typeface="Arial" panose="020B0604020202020204" pitchFamily="34" charset="0"/>
              <a:buChar char="•"/>
            </a:pPr>
            <a:r>
              <a:rPr lang="en-GB" sz="2000" dirty="0"/>
              <a:t>Department for Communities </a:t>
            </a:r>
          </a:p>
          <a:p>
            <a:pPr marL="342900" indent="-342900">
              <a:buFont typeface="Arial" panose="020B0604020202020204" pitchFamily="34" charset="0"/>
              <a:buChar char="•"/>
            </a:pPr>
            <a:r>
              <a:rPr lang="en-GB" sz="2000" dirty="0"/>
              <a:t>Programme for Government (PfG, equal and inclusive society, everyone has respect for each other, leading healthy active lives etc.)</a:t>
            </a:r>
          </a:p>
        </p:txBody>
      </p:sp>
      <p:pic>
        <p:nvPicPr>
          <p:cNvPr id="5" name="Graphic 4" descr="Fencing outline">
            <a:extLst>
              <a:ext uri="{FF2B5EF4-FFF2-40B4-BE49-F238E27FC236}">
                <a16:creationId xmlns:a16="http://schemas.microsoft.com/office/drawing/2014/main" id="{201986A4-6DB8-11FD-4C8D-68D0001913B7}"/>
              </a:ext>
            </a:extLst>
          </p:cNvPr>
          <p:cNvPicPr>
            <a:picLocks noChangeAspect="1"/>
          </p:cNvPicPr>
          <p:nvPr/>
        </p:nvPicPr>
        <p:blipFill>
          <a:blip r:embed="rId2">
            <a:alphaModFix/>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347278" y="3104938"/>
            <a:ext cx="3031115" cy="3031115"/>
          </a:xfrm>
          <a:prstGeom prst="rect">
            <a:avLst/>
          </a:prstGeom>
        </p:spPr>
      </p:pic>
      <p:cxnSp>
        <p:nvCxnSpPr>
          <p:cNvPr id="18" name="Straight Connector 17">
            <a:extLst>
              <a:ext uri="{FF2B5EF4-FFF2-40B4-BE49-F238E27FC236}">
                <a16:creationId xmlns:a16="http://schemas.microsoft.com/office/drawing/2014/main" id="{49EA91AC-9CE2-4425-BF6B-E2FCBA1A75D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6368138"/>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8487991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92B0CFF1-78D7-4A83-A95E-71F9E38316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C12927E5-081D-440D-A775-C0AE9DA1E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07" y="489855"/>
            <a:ext cx="11147071" cy="2449283"/>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00A95C1-14F4-827D-EB64-E0CDC3BA3E95}"/>
              </a:ext>
            </a:extLst>
          </p:cNvPr>
          <p:cNvSpPr>
            <a:spLocks noGrp="1"/>
          </p:cNvSpPr>
          <p:nvPr>
            <p:ph type="title"/>
          </p:nvPr>
        </p:nvSpPr>
        <p:spPr>
          <a:xfrm>
            <a:off x="482601" y="721946"/>
            <a:ext cx="10813250" cy="1971976"/>
          </a:xfrm>
        </p:spPr>
        <p:txBody>
          <a:bodyPr>
            <a:normAutofit/>
          </a:bodyPr>
          <a:lstStyle/>
          <a:p>
            <a:r>
              <a:rPr lang="en-GB" dirty="0"/>
              <a:t>Strategy: </a:t>
            </a:r>
            <a:r>
              <a:rPr lang="en-GB" b="1" dirty="0"/>
              <a:t>Vision</a:t>
            </a:r>
            <a:r>
              <a:rPr lang="en-GB" dirty="0"/>
              <a:t>  </a:t>
            </a:r>
          </a:p>
        </p:txBody>
      </p:sp>
      <p:cxnSp>
        <p:nvCxnSpPr>
          <p:cNvPr id="25" name="Straight Connector 24">
            <a:extLst>
              <a:ext uri="{FF2B5EF4-FFF2-40B4-BE49-F238E27FC236}">
                <a16:creationId xmlns:a16="http://schemas.microsoft.com/office/drawing/2014/main" id="{36EF3C03-9B4D-45EB-B96C-994DBE3FEAC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489855"/>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27" name="Straight Connector 26">
            <a:extLst>
              <a:ext uri="{FF2B5EF4-FFF2-40B4-BE49-F238E27FC236}">
                <a16:creationId xmlns:a16="http://schemas.microsoft.com/office/drawing/2014/main" id="{C4558310-C928-4426-BFAC-68450D291D0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2939138"/>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sp>
        <p:nvSpPr>
          <p:cNvPr id="5" name="Content Placeholder 4">
            <a:extLst>
              <a:ext uri="{FF2B5EF4-FFF2-40B4-BE49-F238E27FC236}">
                <a16:creationId xmlns:a16="http://schemas.microsoft.com/office/drawing/2014/main" id="{9CD4462A-E8BA-3293-A76A-7BAA2AEDFB90}"/>
              </a:ext>
            </a:extLst>
          </p:cNvPr>
          <p:cNvSpPr>
            <a:spLocks noGrp="1"/>
          </p:cNvSpPr>
          <p:nvPr>
            <p:ph idx="1"/>
          </p:nvPr>
        </p:nvSpPr>
        <p:spPr>
          <a:xfrm>
            <a:off x="482601" y="3282330"/>
            <a:ext cx="5189963" cy="2800893"/>
          </a:xfrm>
        </p:spPr>
        <p:txBody>
          <a:bodyPr anchor="ctr">
            <a:normAutofit/>
          </a:bodyPr>
          <a:lstStyle/>
          <a:p>
            <a:r>
              <a:rPr lang="en-GB" sz="2000" b="1" dirty="0"/>
              <a:t>NI has a thriving fencing community promoting equitable access to everyone across NI and supporting the development of athletes to compete and excel at an international competition level. </a:t>
            </a:r>
          </a:p>
        </p:txBody>
      </p:sp>
      <p:pic>
        <p:nvPicPr>
          <p:cNvPr id="7" name="Graphic 6" descr="Fencing outline">
            <a:extLst>
              <a:ext uri="{FF2B5EF4-FFF2-40B4-BE49-F238E27FC236}">
                <a16:creationId xmlns:a16="http://schemas.microsoft.com/office/drawing/2014/main" id="{68BAE5C6-0CF4-DC46-B36C-50B9872A8D04}"/>
              </a:ext>
            </a:extLst>
          </p:cNvPr>
          <p:cNvPicPr>
            <a:picLocks noChangeAspect="1"/>
          </p:cNvPicPr>
          <p:nvPr/>
        </p:nvPicPr>
        <p:blipFill>
          <a:blip r:embed="rId2">
            <a:alphaModFix/>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347278" y="3104938"/>
            <a:ext cx="3031115" cy="3031115"/>
          </a:xfrm>
          <a:prstGeom prst="rect">
            <a:avLst/>
          </a:prstGeom>
        </p:spPr>
      </p:pic>
      <p:cxnSp>
        <p:nvCxnSpPr>
          <p:cNvPr id="29" name="Straight Connector 28">
            <a:extLst>
              <a:ext uri="{FF2B5EF4-FFF2-40B4-BE49-F238E27FC236}">
                <a16:creationId xmlns:a16="http://schemas.microsoft.com/office/drawing/2014/main" id="{49EA91AC-9CE2-4425-BF6B-E2FCBA1A75D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6368138"/>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9153151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E18D5F1-911E-4BCF-9AF0-F3A54D7C0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EC84EE41-863A-4DE9-9A51-4F014D681F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416" y="485369"/>
            <a:ext cx="11147071" cy="2460838"/>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DA5D641-7E39-9B3C-7250-65123DB5910D}"/>
              </a:ext>
            </a:extLst>
          </p:cNvPr>
          <p:cNvSpPr>
            <a:spLocks noGrp="1"/>
          </p:cNvSpPr>
          <p:nvPr>
            <p:ph type="title"/>
          </p:nvPr>
        </p:nvSpPr>
        <p:spPr>
          <a:xfrm>
            <a:off x="482601" y="976160"/>
            <a:ext cx="10361960" cy="1493871"/>
          </a:xfrm>
        </p:spPr>
        <p:txBody>
          <a:bodyPr>
            <a:normAutofit/>
          </a:bodyPr>
          <a:lstStyle/>
          <a:p>
            <a:r>
              <a:rPr lang="en-GB" dirty="0"/>
              <a:t>Objectives </a:t>
            </a:r>
          </a:p>
        </p:txBody>
      </p:sp>
      <p:cxnSp>
        <p:nvCxnSpPr>
          <p:cNvPr id="13" name="Straight Connector 12">
            <a:extLst>
              <a:ext uri="{FF2B5EF4-FFF2-40B4-BE49-F238E27FC236}">
                <a16:creationId xmlns:a16="http://schemas.microsoft.com/office/drawing/2014/main" id="{00850E05-3320-4817-99CE-D56547FCA8C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489855"/>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08990BBA-8A0B-4EF5-A122-0815DEC194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2918401"/>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4DA9946C-C93A-4350-AC54-937723F6B66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6368138"/>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graphicFrame>
        <p:nvGraphicFramePr>
          <p:cNvPr id="5" name="Content Placeholder 2">
            <a:extLst>
              <a:ext uri="{FF2B5EF4-FFF2-40B4-BE49-F238E27FC236}">
                <a16:creationId xmlns:a16="http://schemas.microsoft.com/office/drawing/2014/main" id="{B953379B-D3FA-A426-4760-F6E561CDE477}"/>
              </a:ext>
            </a:extLst>
          </p:cNvPr>
          <p:cNvGraphicFramePr>
            <a:graphicFrameLocks noGrp="1"/>
          </p:cNvGraphicFramePr>
          <p:nvPr>
            <p:ph idx="1"/>
            <p:extLst>
              <p:ext uri="{D42A27DB-BD31-4B8C-83A1-F6EECF244321}">
                <p14:modId xmlns:p14="http://schemas.microsoft.com/office/powerpoint/2010/main" val="3717714432"/>
              </p:ext>
            </p:extLst>
          </p:nvPr>
        </p:nvGraphicFramePr>
        <p:xfrm>
          <a:off x="482600" y="3098800"/>
          <a:ext cx="11143887" cy="27797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710868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2B0CFF1-78D7-4A83-A95E-71F9E38316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EC84EE41-863A-4DE9-9A51-4F014D681F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416" y="485369"/>
            <a:ext cx="11147071" cy="2460838"/>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7BD972-9CAC-22FA-3FBC-8BC6CF546651}"/>
              </a:ext>
            </a:extLst>
          </p:cNvPr>
          <p:cNvSpPr>
            <a:spLocks noGrp="1"/>
          </p:cNvSpPr>
          <p:nvPr>
            <p:ph type="title"/>
          </p:nvPr>
        </p:nvSpPr>
        <p:spPr>
          <a:xfrm>
            <a:off x="482601" y="976160"/>
            <a:ext cx="8411120" cy="1493871"/>
          </a:xfrm>
        </p:spPr>
        <p:txBody>
          <a:bodyPr>
            <a:normAutofit/>
          </a:bodyPr>
          <a:lstStyle/>
          <a:p>
            <a:r>
              <a:rPr lang="en-GB" sz="7200"/>
              <a:t>Action Plan</a:t>
            </a:r>
          </a:p>
        </p:txBody>
      </p:sp>
      <p:cxnSp>
        <p:nvCxnSpPr>
          <p:cNvPr id="12" name="Straight Connector 11">
            <a:extLst>
              <a:ext uri="{FF2B5EF4-FFF2-40B4-BE49-F238E27FC236}">
                <a16:creationId xmlns:a16="http://schemas.microsoft.com/office/drawing/2014/main" id="{23135360-3A7F-436F-B1EA-3628A78B57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489854"/>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08990BBA-8A0B-4EF5-A122-0815DEC194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2918401"/>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graphicFrame>
        <p:nvGraphicFramePr>
          <p:cNvPr id="4" name="Table 4">
            <a:extLst>
              <a:ext uri="{FF2B5EF4-FFF2-40B4-BE49-F238E27FC236}">
                <a16:creationId xmlns:a16="http://schemas.microsoft.com/office/drawing/2014/main" id="{B73C3046-9CF3-D6FB-12B9-3E229D5DC35C}"/>
              </a:ext>
            </a:extLst>
          </p:cNvPr>
          <p:cNvGraphicFramePr>
            <a:graphicFrameLocks noGrp="1"/>
          </p:cNvGraphicFramePr>
          <p:nvPr>
            <p:ph idx="1"/>
            <p:extLst>
              <p:ext uri="{D42A27DB-BD31-4B8C-83A1-F6EECF244321}">
                <p14:modId xmlns:p14="http://schemas.microsoft.com/office/powerpoint/2010/main" val="1204247952"/>
              </p:ext>
            </p:extLst>
          </p:nvPr>
        </p:nvGraphicFramePr>
        <p:xfrm>
          <a:off x="524057" y="2625355"/>
          <a:ext cx="11143885" cy="3726715"/>
        </p:xfrm>
        <a:graphic>
          <a:graphicData uri="http://schemas.openxmlformats.org/drawingml/2006/table">
            <a:tbl>
              <a:tblPr firstRow="1" bandRow="1">
                <a:tableStyleId>{5C22544A-7EE6-4342-B048-85BDC9FD1C3A}</a:tableStyleId>
              </a:tblPr>
              <a:tblGrid>
                <a:gridCol w="2228777">
                  <a:extLst>
                    <a:ext uri="{9D8B030D-6E8A-4147-A177-3AD203B41FA5}">
                      <a16:colId xmlns:a16="http://schemas.microsoft.com/office/drawing/2014/main" val="310093121"/>
                    </a:ext>
                  </a:extLst>
                </a:gridCol>
                <a:gridCol w="2228777">
                  <a:extLst>
                    <a:ext uri="{9D8B030D-6E8A-4147-A177-3AD203B41FA5}">
                      <a16:colId xmlns:a16="http://schemas.microsoft.com/office/drawing/2014/main" val="3177598475"/>
                    </a:ext>
                  </a:extLst>
                </a:gridCol>
                <a:gridCol w="2228777">
                  <a:extLst>
                    <a:ext uri="{9D8B030D-6E8A-4147-A177-3AD203B41FA5}">
                      <a16:colId xmlns:a16="http://schemas.microsoft.com/office/drawing/2014/main" val="3996824379"/>
                    </a:ext>
                  </a:extLst>
                </a:gridCol>
                <a:gridCol w="2228777">
                  <a:extLst>
                    <a:ext uri="{9D8B030D-6E8A-4147-A177-3AD203B41FA5}">
                      <a16:colId xmlns:a16="http://schemas.microsoft.com/office/drawing/2014/main" val="2394677338"/>
                    </a:ext>
                  </a:extLst>
                </a:gridCol>
                <a:gridCol w="2228777">
                  <a:extLst>
                    <a:ext uri="{9D8B030D-6E8A-4147-A177-3AD203B41FA5}">
                      <a16:colId xmlns:a16="http://schemas.microsoft.com/office/drawing/2014/main" val="223281541"/>
                    </a:ext>
                  </a:extLst>
                </a:gridCol>
              </a:tblGrid>
              <a:tr h="657999">
                <a:tc>
                  <a:txBody>
                    <a:bodyPr/>
                    <a:lstStyle/>
                    <a:p>
                      <a:r>
                        <a:rPr lang="en-GB" dirty="0"/>
                        <a:t>Objective </a:t>
                      </a:r>
                    </a:p>
                  </a:txBody>
                  <a:tcPr/>
                </a:tc>
                <a:tc>
                  <a:txBody>
                    <a:bodyPr/>
                    <a:lstStyle/>
                    <a:p>
                      <a:r>
                        <a:rPr lang="en-GB" dirty="0"/>
                        <a:t>Responsibility </a:t>
                      </a:r>
                    </a:p>
                  </a:txBody>
                  <a:tcPr/>
                </a:tc>
                <a:tc>
                  <a:txBody>
                    <a:bodyPr/>
                    <a:lstStyle/>
                    <a:p>
                      <a:r>
                        <a:rPr lang="en-GB" dirty="0"/>
                        <a:t>Overseeing Committee </a:t>
                      </a:r>
                    </a:p>
                  </a:txBody>
                  <a:tcPr/>
                </a:tc>
                <a:tc>
                  <a:txBody>
                    <a:bodyPr/>
                    <a:lstStyle/>
                    <a:p>
                      <a:r>
                        <a:rPr lang="en-GB" dirty="0"/>
                        <a:t>Measure </a:t>
                      </a:r>
                    </a:p>
                  </a:txBody>
                  <a:tcPr/>
                </a:tc>
                <a:tc>
                  <a:txBody>
                    <a:bodyPr/>
                    <a:lstStyle/>
                    <a:p>
                      <a:r>
                        <a:rPr lang="en-GB" dirty="0"/>
                        <a:t>Completion Date </a:t>
                      </a:r>
                    </a:p>
                  </a:txBody>
                  <a:tcPr/>
                </a:tc>
                <a:extLst>
                  <a:ext uri="{0D108BD9-81ED-4DB2-BD59-A6C34878D82A}">
                    <a16:rowId xmlns:a16="http://schemas.microsoft.com/office/drawing/2014/main" val="2532535866"/>
                  </a:ext>
                </a:extLst>
              </a:tr>
              <a:tr h="845998">
                <a:tc>
                  <a:txBody>
                    <a:bodyPr/>
                    <a:lstStyle/>
                    <a:p>
                      <a:r>
                        <a:rPr lang="en-GB" sz="1200" dirty="0"/>
                        <a:t>To create opportunities for children and adults especially  women and girls to enter the sport.</a:t>
                      </a:r>
                    </a:p>
                  </a:txBody>
                  <a:tcPr/>
                </a:tc>
                <a:tc>
                  <a:txBody>
                    <a:bodyPr/>
                    <a:lstStyle/>
                    <a:p>
                      <a:r>
                        <a:rPr lang="en-GB" sz="1200" kern="1200" dirty="0">
                          <a:solidFill>
                            <a:schemeClr val="dk1"/>
                          </a:solidFill>
                          <a:latin typeface="+mn-lt"/>
                          <a:ea typeface="+mn-ea"/>
                          <a:cs typeface="+mn-cs"/>
                        </a:rPr>
                        <a:t>Development Officer </a:t>
                      </a:r>
                    </a:p>
                  </a:txBody>
                  <a:tcPr/>
                </a:tc>
                <a:tc>
                  <a:txBody>
                    <a:bodyPr/>
                    <a:lstStyle/>
                    <a:p>
                      <a:r>
                        <a:rPr lang="en-GB" sz="1200" kern="1200" dirty="0">
                          <a:solidFill>
                            <a:schemeClr val="dk1"/>
                          </a:solidFill>
                          <a:latin typeface="+mn-lt"/>
                          <a:ea typeface="+mn-ea"/>
                          <a:cs typeface="+mn-cs"/>
                        </a:rPr>
                        <a:t>Board </a:t>
                      </a:r>
                    </a:p>
                  </a:txBody>
                  <a:tcPr/>
                </a:tc>
                <a:tc>
                  <a:txBody>
                    <a:bodyPr/>
                    <a:lstStyle/>
                    <a:p>
                      <a:pPr marL="228600" indent="-228600">
                        <a:buAutoNum type="arabicPeriod"/>
                      </a:pPr>
                      <a:r>
                        <a:rPr lang="en-GB" sz="1200" kern="1200" dirty="0">
                          <a:solidFill>
                            <a:schemeClr val="dk1"/>
                          </a:solidFill>
                          <a:latin typeface="+mn-lt"/>
                          <a:ea typeface="+mn-ea"/>
                          <a:cs typeface="+mn-cs"/>
                        </a:rPr>
                        <a:t>To map existing clubs and number of members in categories foil, sabre, and epee in the coming 12 months</a:t>
                      </a:r>
                    </a:p>
                    <a:p>
                      <a:pPr marL="228600" indent="-228600">
                        <a:buAutoNum type="arabicPeriod"/>
                      </a:pPr>
                      <a:endParaRPr lang="en-GB" sz="1200" kern="1200" dirty="0">
                        <a:solidFill>
                          <a:schemeClr val="dk1"/>
                        </a:solidFill>
                        <a:latin typeface="+mn-lt"/>
                        <a:ea typeface="+mn-ea"/>
                        <a:cs typeface="+mn-cs"/>
                      </a:endParaRPr>
                    </a:p>
                  </a:txBody>
                  <a:tcPr/>
                </a:tc>
                <a:tc>
                  <a:txBody>
                    <a:bodyPr/>
                    <a:lstStyle/>
                    <a:p>
                      <a:r>
                        <a:rPr lang="en-GB" sz="1200" kern="1200" dirty="0">
                          <a:solidFill>
                            <a:schemeClr val="dk1"/>
                          </a:solidFill>
                          <a:latin typeface="+mn-lt"/>
                          <a:ea typeface="+mn-ea"/>
                          <a:cs typeface="+mn-cs"/>
                        </a:rPr>
                        <a:t>August 2023 </a:t>
                      </a:r>
                    </a:p>
                    <a:p>
                      <a:r>
                        <a:rPr lang="en-GB" sz="1200" kern="1200" dirty="0">
                          <a:solidFill>
                            <a:schemeClr val="dk1"/>
                          </a:solidFill>
                          <a:latin typeface="+mn-lt"/>
                          <a:ea typeface="+mn-ea"/>
                          <a:cs typeface="+mn-cs"/>
                        </a:rPr>
                        <a:t>Annually </a:t>
                      </a:r>
                    </a:p>
                  </a:txBody>
                  <a:tcPr/>
                </a:tc>
                <a:extLst>
                  <a:ext uri="{0D108BD9-81ED-4DB2-BD59-A6C34878D82A}">
                    <a16:rowId xmlns:a16="http://schemas.microsoft.com/office/drawing/2014/main" val="3893727357"/>
                  </a:ext>
                </a:extLst>
              </a:tr>
              <a:tr h="103399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To work on developing fencing as a cross-community activity that any sector of society can get involved in </a:t>
                      </a:r>
                      <a:endParaRPr lang="en-US" sz="1200" dirty="0"/>
                    </a:p>
                    <a:p>
                      <a:endParaRPr lang="en-GB" sz="1200" dirty="0"/>
                    </a:p>
                  </a:txBody>
                  <a:tcPr/>
                </a:tc>
                <a:tc>
                  <a:txBody>
                    <a:bodyPr/>
                    <a:lstStyle/>
                    <a:p>
                      <a:r>
                        <a:rPr lang="en-GB" sz="1200" kern="1200" dirty="0">
                          <a:solidFill>
                            <a:schemeClr val="dk1"/>
                          </a:solidFill>
                          <a:latin typeface="+mn-lt"/>
                          <a:ea typeface="+mn-ea"/>
                          <a:cs typeface="+mn-cs"/>
                        </a:rPr>
                        <a:t>Development Officer </a:t>
                      </a:r>
                    </a:p>
                    <a:p>
                      <a:r>
                        <a:rPr lang="en-GB" sz="1200" kern="1200" dirty="0">
                          <a:solidFill>
                            <a:schemeClr val="dk1"/>
                          </a:solidFill>
                          <a:latin typeface="+mn-lt"/>
                          <a:ea typeface="+mn-ea"/>
                          <a:cs typeface="+mn-cs"/>
                        </a:rPr>
                        <a:t>Coaches </a:t>
                      </a:r>
                    </a:p>
                  </a:txBody>
                  <a:tcPr/>
                </a:tc>
                <a:tc>
                  <a:txBody>
                    <a:bodyPr/>
                    <a:lstStyle/>
                    <a:p>
                      <a:r>
                        <a:rPr lang="en-GB" sz="1200" kern="1200" dirty="0">
                          <a:solidFill>
                            <a:schemeClr val="dk1"/>
                          </a:solidFill>
                          <a:latin typeface="+mn-lt"/>
                          <a:ea typeface="+mn-ea"/>
                          <a:cs typeface="+mn-cs"/>
                        </a:rPr>
                        <a:t>Board </a:t>
                      </a:r>
                    </a:p>
                  </a:txBody>
                  <a:tcPr/>
                </a:tc>
                <a:tc>
                  <a:txBody>
                    <a:bodyPr/>
                    <a:lstStyle/>
                    <a:p>
                      <a:pPr marL="228600" indent="-228600">
                        <a:buAutoNum type="arabicPeriod"/>
                      </a:pPr>
                      <a:r>
                        <a:rPr lang="en-GB" sz="1200" kern="1200" dirty="0">
                          <a:solidFill>
                            <a:schemeClr val="dk1"/>
                          </a:solidFill>
                          <a:latin typeface="+mn-lt"/>
                          <a:ea typeface="+mn-ea"/>
                          <a:cs typeface="+mn-cs"/>
                        </a:rPr>
                        <a:t>Included in the Development Strategy ratified by the board </a:t>
                      </a:r>
                    </a:p>
                    <a:p>
                      <a:pPr marL="228600" indent="-228600">
                        <a:buAutoNum type="arabicPeriod"/>
                      </a:pPr>
                      <a:r>
                        <a:rPr lang="en-GB" sz="1200" kern="1200" dirty="0">
                          <a:solidFill>
                            <a:schemeClr val="dk1"/>
                          </a:solidFill>
                          <a:latin typeface="+mn-lt"/>
                          <a:ea typeface="+mn-ea"/>
                          <a:cs typeface="+mn-cs"/>
                        </a:rPr>
                        <a:t>Annual review against baseline </a:t>
                      </a:r>
                    </a:p>
                  </a:txBody>
                  <a:tcPr/>
                </a:tc>
                <a:tc>
                  <a:txBody>
                    <a:bodyPr/>
                    <a:lstStyle/>
                    <a:p>
                      <a:r>
                        <a:rPr lang="en-GB" sz="1200" kern="1200" dirty="0">
                          <a:solidFill>
                            <a:schemeClr val="dk1"/>
                          </a:solidFill>
                          <a:latin typeface="+mn-lt"/>
                          <a:ea typeface="+mn-ea"/>
                          <a:cs typeface="+mn-cs"/>
                        </a:rPr>
                        <a:t>August 2023 </a:t>
                      </a:r>
                    </a:p>
                    <a:p>
                      <a:r>
                        <a:rPr lang="en-GB" sz="1200" kern="1200" dirty="0">
                          <a:solidFill>
                            <a:schemeClr val="dk1"/>
                          </a:solidFill>
                          <a:latin typeface="+mn-lt"/>
                          <a:ea typeface="+mn-ea"/>
                          <a:cs typeface="+mn-cs"/>
                        </a:rPr>
                        <a:t>Annually </a:t>
                      </a:r>
                    </a:p>
                  </a:txBody>
                  <a:tcPr/>
                </a:tc>
                <a:extLst>
                  <a:ext uri="{0D108BD9-81ED-4DB2-BD59-A6C34878D82A}">
                    <a16:rowId xmlns:a16="http://schemas.microsoft.com/office/drawing/2014/main" val="2843456848"/>
                  </a:ext>
                </a:extLst>
              </a:tr>
              <a:tr h="84599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To increase the number of NIF fencers by 20% within the next 2 years </a:t>
                      </a:r>
                      <a:endParaRPr lang="en-US" sz="1200" dirty="0"/>
                    </a:p>
                    <a:p>
                      <a:endParaRPr lang="en-GB" sz="1200" dirty="0"/>
                    </a:p>
                  </a:txBody>
                  <a:tcPr/>
                </a:tc>
                <a:tc>
                  <a:txBody>
                    <a:bodyPr/>
                    <a:lstStyle/>
                    <a:p>
                      <a:r>
                        <a:rPr lang="en-GB" sz="1200" kern="1200" dirty="0">
                          <a:solidFill>
                            <a:schemeClr val="dk1"/>
                          </a:solidFill>
                          <a:latin typeface="+mn-lt"/>
                          <a:ea typeface="+mn-ea"/>
                          <a:cs typeface="+mn-cs"/>
                        </a:rPr>
                        <a:t>Development Officer </a:t>
                      </a:r>
                    </a:p>
                    <a:p>
                      <a:r>
                        <a:rPr lang="en-GB" sz="1200" kern="1200" dirty="0">
                          <a:solidFill>
                            <a:schemeClr val="dk1"/>
                          </a:solidFill>
                          <a:latin typeface="+mn-lt"/>
                          <a:ea typeface="+mn-ea"/>
                          <a:cs typeface="+mn-cs"/>
                        </a:rPr>
                        <a:t>Coaches </a:t>
                      </a:r>
                    </a:p>
                  </a:txBody>
                  <a:tcPr/>
                </a:tc>
                <a:tc>
                  <a:txBody>
                    <a:bodyPr/>
                    <a:lstStyle/>
                    <a:p>
                      <a:r>
                        <a:rPr lang="en-GB" sz="1200" kern="1200" dirty="0">
                          <a:solidFill>
                            <a:schemeClr val="dk1"/>
                          </a:solidFill>
                          <a:latin typeface="+mn-lt"/>
                          <a:ea typeface="+mn-ea"/>
                          <a:cs typeface="+mn-cs"/>
                        </a:rPr>
                        <a:t>Board </a:t>
                      </a:r>
                    </a:p>
                  </a:txBody>
                  <a:tcPr/>
                </a:tc>
                <a:tc>
                  <a:txBody>
                    <a:bodyPr/>
                    <a:lstStyle/>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GB" sz="1200" kern="1200" dirty="0">
                          <a:solidFill>
                            <a:schemeClr val="dk1"/>
                          </a:solidFill>
                          <a:latin typeface="+mn-lt"/>
                          <a:ea typeface="+mn-ea"/>
                          <a:cs typeface="+mn-cs"/>
                        </a:rPr>
                        <a:t>Included in the Development Strategy ratified by the board </a:t>
                      </a:r>
                    </a:p>
                    <a:p>
                      <a:pPr marL="228600" indent="-228600">
                        <a:buAutoNum type="arabicPeriod"/>
                      </a:pPr>
                      <a:r>
                        <a:rPr lang="en-GB" sz="1200" kern="1200" dirty="0">
                          <a:solidFill>
                            <a:schemeClr val="dk1"/>
                          </a:solidFill>
                          <a:latin typeface="+mn-lt"/>
                          <a:ea typeface="+mn-ea"/>
                          <a:cs typeface="+mn-cs"/>
                        </a:rPr>
                        <a:t>Reviews at board meetings </a:t>
                      </a:r>
                    </a:p>
                  </a:txBody>
                  <a:tcPr/>
                </a:tc>
                <a:tc>
                  <a:txBody>
                    <a:bodyPr/>
                    <a:lstStyle/>
                    <a:p>
                      <a:r>
                        <a:rPr lang="en-GB" sz="1200" kern="1200" dirty="0">
                          <a:solidFill>
                            <a:schemeClr val="dk1"/>
                          </a:solidFill>
                          <a:latin typeface="+mn-lt"/>
                          <a:ea typeface="+mn-ea"/>
                          <a:cs typeface="+mn-cs"/>
                        </a:rPr>
                        <a:t>Quarterly reviews </a:t>
                      </a:r>
                    </a:p>
                  </a:txBody>
                  <a:tcPr/>
                </a:tc>
                <a:extLst>
                  <a:ext uri="{0D108BD9-81ED-4DB2-BD59-A6C34878D82A}">
                    <a16:rowId xmlns:a16="http://schemas.microsoft.com/office/drawing/2014/main" val="1304973124"/>
                  </a:ext>
                </a:extLst>
              </a:tr>
            </a:tbl>
          </a:graphicData>
        </a:graphic>
      </p:graphicFrame>
      <p:cxnSp>
        <p:nvCxnSpPr>
          <p:cNvPr id="16" name="Straight Connector 15">
            <a:extLst>
              <a:ext uri="{FF2B5EF4-FFF2-40B4-BE49-F238E27FC236}">
                <a16:creationId xmlns:a16="http://schemas.microsoft.com/office/drawing/2014/main" id="{38045D80-B59B-4760-8DF9-AECD53044DA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6368138"/>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490569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E18D5F1-911E-4BCF-9AF0-F3A54D7C0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EC84EE41-863A-4DE9-9A51-4F014D681F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416" y="485369"/>
            <a:ext cx="11147071" cy="2460838"/>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7BD972-9CAC-22FA-3FBC-8BC6CF546651}"/>
              </a:ext>
            </a:extLst>
          </p:cNvPr>
          <p:cNvSpPr>
            <a:spLocks noGrp="1"/>
          </p:cNvSpPr>
          <p:nvPr>
            <p:ph type="title"/>
          </p:nvPr>
        </p:nvSpPr>
        <p:spPr>
          <a:xfrm>
            <a:off x="482601" y="976160"/>
            <a:ext cx="10361960" cy="1493871"/>
          </a:xfrm>
        </p:spPr>
        <p:txBody>
          <a:bodyPr>
            <a:normAutofit/>
          </a:bodyPr>
          <a:lstStyle/>
          <a:p>
            <a:r>
              <a:rPr lang="en-GB"/>
              <a:t>Action Plan</a:t>
            </a:r>
          </a:p>
        </p:txBody>
      </p:sp>
      <p:cxnSp>
        <p:nvCxnSpPr>
          <p:cNvPr id="13" name="Straight Connector 12">
            <a:extLst>
              <a:ext uri="{FF2B5EF4-FFF2-40B4-BE49-F238E27FC236}">
                <a16:creationId xmlns:a16="http://schemas.microsoft.com/office/drawing/2014/main" id="{00850E05-3320-4817-99CE-D56547FCA8C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489855"/>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08990BBA-8A0B-4EF5-A122-0815DEC194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2918401"/>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4DA9946C-C93A-4350-AC54-937723F6B66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6368138"/>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graphicFrame>
        <p:nvGraphicFramePr>
          <p:cNvPr id="4" name="Table 4">
            <a:extLst>
              <a:ext uri="{FF2B5EF4-FFF2-40B4-BE49-F238E27FC236}">
                <a16:creationId xmlns:a16="http://schemas.microsoft.com/office/drawing/2014/main" id="{B73C3046-9CF3-D6FB-12B9-3E229D5DC35C}"/>
              </a:ext>
            </a:extLst>
          </p:cNvPr>
          <p:cNvGraphicFramePr>
            <a:graphicFrameLocks noGrp="1"/>
          </p:cNvGraphicFramePr>
          <p:nvPr>
            <p:ph idx="1"/>
            <p:extLst>
              <p:ext uri="{D42A27DB-BD31-4B8C-83A1-F6EECF244321}">
                <p14:modId xmlns:p14="http://schemas.microsoft.com/office/powerpoint/2010/main" val="778161609"/>
              </p:ext>
            </p:extLst>
          </p:nvPr>
        </p:nvGraphicFramePr>
        <p:xfrm>
          <a:off x="479416" y="2956335"/>
          <a:ext cx="11147070" cy="2711549"/>
        </p:xfrm>
        <a:graphic>
          <a:graphicData uri="http://schemas.openxmlformats.org/drawingml/2006/table">
            <a:tbl>
              <a:tblPr firstRow="1" bandRow="1">
                <a:tableStyleId>{5C22544A-7EE6-4342-B048-85BDC9FD1C3A}</a:tableStyleId>
              </a:tblPr>
              <a:tblGrid>
                <a:gridCol w="4123894">
                  <a:extLst>
                    <a:ext uri="{9D8B030D-6E8A-4147-A177-3AD203B41FA5}">
                      <a16:colId xmlns:a16="http://schemas.microsoft.com/office/drawing/2014/main" val="310093121"/>
                    </a:ext>
                  </a:extLst>
                </a:gridCol>
                <a:gridCol w="2347529">
                  <a:extLst>
                    <a:ext uri="{9D8B030D-6E8A-4147-A177-3AD203B41FA5}">
                      <a16:colId xmlns:a16="http://schemas.microsoft.com/office/drawing/2014/main" val="3177598475"/>
                    </a:ext>
                  </a:extLst>
                </a:gridCol>
                <a:gridCol w="1642947">
                  <a:extLst>
                    <a:ext uri="{9D8B030D-6E8A-4147-A177-3AD203B41FA5}">
                      <a16:colId xmlns:a16="http://schemas.microsoft.com/office/drawing/2014/main" val="3996824379"/>
                    </a:ext>
                  </a:extLst>
                </a:gridCol>
                <a:gridCol w="1403819">
                  <a:extLst>
                    <a:ext uri="{9D8B030D-6E8A-4147-A177-3AD203B41FA5}">
                      <a16:colId xmlns:a16="http://schemas.microsoft.com/office/drawing/2014/main" val="2394677338"/>
                    </a:ext>
                  </a:extLst>
                </a:gridCol>
                <a:gridCol w="1628881">
                  <a:extLst>
                    <a:ext uri="{9D8B030D-6E8A-4147-A177-3AD203B41FA5}">
                      <a16:colId xmlns:a16="http://schemas.microsoft.com/office/drawing/2014/main" val="223281541"/>
                    </a:ext>
                  </a:extLst>
                </a:gridCol>
              </a:tblGrid>
              <a:tr h="694929">
                <a:tc>
                  <a:txBody>
                    <a:bodyPr/>
                    <a:lstStyle/>
                    <a:p>
                      <a:r>
                        <a:rPr lang="en-GB" sz="1800"/>
                        <a:t>Objective </a:t>
                      </a:r>
                    </a:p>
                  </a:txBody>
                  <a:tcPr marL="93909" marR="93909" marT="46955" marB="46955"/>
                </a:tc>
                <a:tc>
                  <a:txBody>
                    <a:bodyPr/>
                    <a:lstStyle/>
                    <a:p>
                      <a:r>
                        <a:rPr lang="en-GB" sz="1800"/>
                        <a:t>Responsibility </a:t>
                      </a:r>
                    </a:p>
                  </a:txBody>
                  <a:tcPr marL="93909" marR="93909" marT="46955" marB="46955"/>
                </a:tc>
                <a:tc>
                  <a:txBody>
                    <a:bodyPr/>
                    <a:lstStyle/>
                    <a:p>
                      <a:r>
                        <a:rPr lang="en-GB" sz="1800"/>
                        <a:t>Overseeing Committee </a:t>
                      </a:r>
                    </a:p>
                  </a:txBody>
                  <a:tcPr marL="93909" marR="93909" marT="46955" marB="46955"/>
                </a:tc>
                <a:tc>
                  <a:txBody>
                    <a:bodyPr/>
                    <a:lstStyle/>
                    <a:p>
                      <a:r>
                        <a:rPr lang="en-GB" sz="1800"/>
                        <a:t>Measure </a:t>
                      </a:r>
                    </a:p>
                  </a:txBody>
                  <a:tcPr marL="93909" marR="93909" marT="46955" marB="46955"/>
                </a:tc>
                <a:tc>
                  <a:txBody>
                    <a:bodyPr/>
                    <a:lstStyle/>
                    <a:p>
                      <a:r>
                        <a:rPr lang="en-GB" sz="1800"/>
                        <a:t>Completion Date </a:t>
                      </a:r>
                    </a:p>
                  </a:txBody>
                  <a:tcPr marL="93909" marR="93909" marT="46955" marB="46955"/>
                </a:tc>
                <a:extLst>
                  <a:ext uri="{0D108BD9-81ED-4DB2-BD59-A6C34878D82A}">
                    <a16:rowId xmlns:a16="http://schemas.microsoft.com/office/drawing/2014/main" val="2532535866"/>
                  </a:ext>
                </a:extLst>
              </a:tr>
              <a:tr h="88274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To map the number of coaches and develop a plan to increase coaches by 100% within 2 years with a focus on developing female coaches </a:t>
                      </a:r>
                      <a:endParaRPr lang="en-US" sz="1200" dirty="0"/>
                    </a:p>
                  </a:txBody>
                  <a:tcPr marL="93909" marR="93909" marT="46955" marB="46955"/>
                </a:tc>
                <a:tc>
                  <a:txBody>
                    <a:bodyPr/>
                    <a:lstStyle/>
                    <a:p>
                      <a:r>
                        <a:rPr lang="en-GB" sz="1200" kern="1200" dirty="0">
                          <a:solidFill>
                            <a:schemeClr val="dk1"/>
                          </a:solidFill>
                          <a:latin typeface="+mn-lt"/>
                          <a:ea typeface="+mn-ea"/>
                          <a:cs typeface="+mn-cs"/>
                        </a:rPr>
                        <a:t>Sports Administrator (when appointed) </a:t>
                      </a:r>
                    </a:p>
                    <a:p>
                      <a:r>
                        <a:rPr lang="en-GB" sz="1200" kern="1200" dirty="0">
                          <a:solidFill>
                            <a:schemeClr val="dk1"/>
                          </a:solidFill>
                          <a:latin typeface="+mn-lt"/>
                          <a:ea typeface="+mn-ea"/>
                          <a:cs typeface="+mn-cs"/>
                        </a:rPr>
                        <a:t>Coaches </a:t>
                      </a:r>
                    </a:p>
                  </a:txBody>
                  <a:tcPr marL="93909" marR="93909" marT="46955" marB="46955"/>
                </a:tc>
                <a:tc>
                  <a:txBody>
                    <a:bodyPr/>
                    <a:lstStyle/>
                    <a:p>
                      <a:r>
                        <a:rPr lang="en-GB" sz="1200" kern="1200" dirty="0">
                          <a:solidFill>
                            <a:schemeClr val="dk1"/>
                          </a:solidFill>
                          <a:latin typeface="+mn-lt"/>
                          <a:ea typeface="+mn-ea"/>
                          <a:cs typeface="+mn-cs"/>
                        </a:rPr>
                        <a:t>Board </a:t>
                      </a:r>
                    </a:p>
                  </a:txBody>
                  <a:tcPr marL="93909" marR="93909" marT="46955" marB="46955"/>
                </a:tc>
                <a:tc>
                  <a:txBody>
                    <a:bodyPr/>
                    <a:lstStyle/>
                    <a:p>
                      <a:pPr marL="228600" indent="-228600">
                        <a:buAutoNum type="arabicPeriod"/>
                      </a:pPr>
                      <a:r>
                        <a:rPr lang="en-GB" sz="1200" kern="1200" dirty="0">
                          <a:solidFill>
                            <a:schemeClr val="dk1"/>
                          </a:solidFill>
                          <a:latin typeface="+mn-lt"/>
                          <a:ea typeface="+mn-ea"/>
                          <a:cs typeface="+mn-cs"/>
                        </a:rPr>
                        <a:t>Identify opportunities for growth</a:t>
                      </a:r>
                    </a:p>
                    <a:p>
                      <a:pPr marL="228600" indent="-228600">
                        <a:buAutoNum type="arabicPeriod"/>
                      </a:pPr>
                      <a:r>
                        <a:rPr lang="en-GB" sz="1200" kern="1200" dirty="0">
                          <a:solidFill>
                            <a:schemeClr val="dk1"/>
                          </a:solidFill>
                          <a:latin typeface="+mn-lt"/>
                          <a:ea typeface="+mn-ea"/>
                          <a:cs typeface="+mn-cs"/>
                        </a:rPr>
                        <a:t>Understand landscape </a:t>
                      </a:r>
                    </a:p>
                  </a:txBody>
                  <a:tcPr marL="93909" marR="93909" marT="46955" marB="46955"/>
                </a:tc>
                <a:tc>
                  <a:txBody>
                    <a:bodyPr/>
                    <a:lstStyle/>
                    <a:p>
                      <a:r>
                        <a:rPr lang="en-GB" sz="1200" kern="1200" dirty="0">
                          <a:solidFill>
                            <a:schemeClr val="dk1"/>
                          </a:solidFill>
                          <a:latin typeface="+mn-lt"/>
                          <a:ea typeface="+mn-ea"/>
                          <a:cs typeface="+mn-cs"/>
                        </a:rPr>
                        <a:t>September 2023 </a:t>
                      </a:r>
                    </a:p>
                  </a:txBody>
                  <a:tcPr marL="93909" marR="93909" marT="46955" marB="46955"/>
                </a:tc>
                <a:extLst>
                  <a:ext uri="{0D108BD9-81ED-4DB2-BD59-A6C34878D82A}">
                    <a16:rowId xmlns:a16="http://schemas.microsoft.com/office/drawing/2014/main" val="1304973124"/>
                  </a:ext>
                </a:extLst>
              </a:tr>
              <a:tr h="50711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To increase the number of board members to seven over a 12- month period </a:t>
                      </a:r>
                      <a:endParaRPr lang="en-US" sz="1200" dirty="0"/>
                    </a:p>
                  </a:txBody>
                  <a:tcPr marL="93909" marR="93909" marT="46955" marB="46955"/>
                </a:tc>
                <a:tc>
                  <a:txBody>
                    <a:bodyPr/>
                    <a:lstStyle/>
                    <a:p>
                      <a:r>
                        <a:rPr lang="en-GB" sz="1200" kern="1200" dirty="0">
                          <a:solidFill>
                            <a:schemeClr val="dk1"/>
                          </a:solidFill>
                          <a:latin typeface="+mn-lt"/>
                          <a:ea typeface="+mn-ea"/>
                          <a:cs typeface="+mn-cs"/>
                        </a:rPr>
                        <a:t>Chair </a:t>
                      </a:r>
                    </a:p>
                  </a:txBody>
                  <a:tcPr marL="93909" marR="93909" marT="46955" marB="46955"/>
                </a:tc>
                <a:tc>
                  <a:txBody>
                    <a:bodyPr/>
                    <a:lstStyle/>
                    <a:p>
                      <a:r>
                        <a:rPr lang="en-GB" sz="1200" kern="1200" dirty="0">
                          <a:solidFill>
                            <a:schemeClr val="dk1"/>
                          </a:solidFill>
                          <a:latin typeface="+mn-lt"/>
                          <a:ea typeface="+mn-ea"/>
                          <a:cs typeface="+mn-cs"/>
                        </a:rPr>
                        <a:t>Board </a:t>
                      </a:r>
                    </a:p>
                  </a:txBody>
                  <a:tcPr marL="93909" marR="93909" marT="46955" marB="46955"/>
                </a:tc>
                <a:tc>
                  <a:txBody>
                    <a:bodyPr/>
                    <a:lstStyle/>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GB" sz="1200" kern="1200" dirty="0">
                          <a:solidFill>
                            <a:schemeClr val="dk1"/>
                          </a:solidFill>
                          <a:latin typeface="+mn-lt"/>
                          <a:ea typeface="+mn-ea"/>
                          <a:cs typeface="+mn-cs"/>
                        </a:rPr>
                        <a:t>Make sure all roles are covered by competent members </a:t>
                      </a:r>
                    </a:p>
                  </a:txBody>
                  <a:tcPr marL="93909" marR="93909" marT="46955" marB="46955"/>
                </a:tc>
                <a:tc>
                  <a:txBody>
                    <a:bodyPr/>
                    <a:lstStyle/>
                    <a:p>
                      <a:r>
                        <a:rPr lang="en-GB" sz="1200" kern="1200" dirty="0">
                          <a:solidFill>
                            <a:schemeClr val="dk1"/>
                          </a:solidFill>
                          <a:latin typeface="+mn-lt"/>
                          <a:ea typeface="+mn-ea"/>
                          <a:cs typeface="+mn-cs"/>
                        </a:rPr>
                        <a:t>August 2023 (in line with the AGM)</a:t>
                      </a:r>
                    </a:p>
                  </a:txBody>
                  <a:tcPr marL="93909" marR="93909" marT="46955" marB="46955"/>
                </a:tc>
                <a:extLst>
                  <a:ext uri="{0D108BD9-81ED-4DB2-BD59-A6C34878D82A}">
                    <a16:rowId xmlns:a16="http://schemas.microsoft.com/office/drawing/2014/main" val="3721556997"/>
                  </a:ext>
                </a:extLst>
              </a:tr>
            </a:tbl>
          </a:graphicData>
        </a:graphic>
      </p:graphicFrame>
    </p:spTree>
    <p:extLst>
      <p:ext uri="{BB962C8B-B14F-4D97-AF65-F5344CB8AC3E}">
        <p14:creationId xmlns:p14="http://schemas.microsoft.com/office/powerpoint/2010/main" val="15291377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E18D5F1-911E-4BCF-9AF0-F3A54D7C0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eaford"/>
              <a:ea typeface="+mn-ea"/>
              <a:cs typeface="+mn-cs"/>
            </a:endParaRPr>
          </a:p>
        </p:txBody>
      </p:sp>
      <p:sp>
        <p:nvSpPr>
          <p:cNvPr id="11" name="Rectangle 10">
            <a:extLst>
              <a:ext uri="{FF2B5EF4-FFF2-40B4-BE49-F238E27FC236}">
                <a16:creationId xmlns:a16="http://schemas.microsoft.com/office/drawing/2014/main" id="{EC84EE41-863A-4DE9-9A51-4F014D681F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416" y="485369"/>
            <a:ext cx="11147071" cy="2460838"/>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aford"/>
              <a:ea typeface="+mn-ea"/>
              <a:cs typeface="+mn-cs"/>
            </a:endParaRPr>
          </a:p>
        </p:txBody>
      </p:sp>
      <p:sp>
        <p:nvSpPr>
          <p:cNvPr id="2" name="Title 1">
            <a:extLst>
              <a:ext uri="{FF2B5EF4-FFF2-40B4-BE49-F238E27FC236}">
                <a16:creationId xmlns:a16="http://schemas.microsoft.com/office/drawing/2014/main" id="{BC7BD972-9CAC-22FA-3FBC-8BC6CF546651}"/>
              </a:ext>
            </a:extLst>
          </p:cNvPr>
          <p:cNvSpPr>
            <a:spLocks noGrp="1"/>
          </p:cNvSpPr>
          <p:nvPr>
            <p:ph type="title"/>
          </p:nvPr>
        </p:nvSpPr>
        <p:spPr>
          <a:xfrm>
            <a:off x="482601" y="976160"/>
            <a:ext cx="10361960" cy="1493871"/>
          </a:xfrm>
        </p:spPr>
        <p:txBody>
          <a:bodyPr>
            <a:normAutofit/>
          </a:bodyPr>
          <a:lstStyle/>
          <a:p>
            <a:r>
              <a:rPr lang="en-GB"/>
              <a:t>Action Plan</a:t>
            </a:r>
          </a:p>
        </p:txBody>
      </p:sp>
      <p:cxnSp>
        <p:nvCxnSpPr>
          <p:cNvPr id="13" name="Straight Connector 12">
            <a:extLst>
              <a:ext uri="{FF2B5EF4-FFF2-40B4-BE49-F238E27FC236}">
                <a16:creationId xmlns:a16="http://schemas.microsoft.com/office/drawing/2014/main" id="{00850E05-3320-4817-99CE-D56547FCA8C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489855"/>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08990BBA-8A0B-4EF5-A122-0815DEC194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2918401"/>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4DA9946C-C93A-4350-AC54-937723F6B66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6368138"/>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graphicFrame>
        <p:nvGraphicFramePr>
          <p:cNvPr id="4" name="Table 4">
            <a:extLst>
              <a:ext uri="{FF2B5EF4-FFF2-40B4-BE49-F238E27FC236}">
                <a16:creationId xmlns:a16="http://schemas.microsoft.com/office/drawing/2014/main" id="{B73C3046-9CF3-D6FB-12B9-3E229D5DC35C}"/>
              </a:ext>
            </a:extLst>
          </p:cNvPr>
          <p:cNvGraphicFramePr>
            <a:graphicFrameLocks noGrp="1"/>
          </p:cNvGraphicFramePr>
          <p:nvPr>
            <p:ph idx="1"/>
            <p:extLst>
              <p:ext uri="{D42A27DB-BD31-4B8C-83A1-F6EECF244321}">
                <p14:modId xmlns:p14="http://schemas.microsoft.com/office/powerpoint/2010/main" val="1484360054"/>
              </p:ext>
            </p:extLst>
          </p:nvPr>
        </p:nvGraphicFramePr>
        <p:xfrm>
          <a:off x="479416" y="2956335"/>
          <a:ext cx="11147071" cy="3578510"/>
        </p:xfrm>
        <a:graphic>
          <a:graphicData uri="http://schemas.openxmlformats.org/drawingml/2006/table">
            <a:tbl>
              <a:tblPr firstRow="1" bandRow="1">
                <a:tableStyleId>{5C22544A-7EE6-4342-B048-85BDC9FD1C3A}</a:tableStyleId>
              </a:tblPr>
              <a:tblGrid>
                <a:gridCol w="4123894">
                  <a:extLst>
                    <a:ext uri="{9D8B030D-6E8A-4147-A177-3AD203B41FA5}">
                      <a16:colId xmlns:a16="http://schemas.microsoft.com/office/drawing/2014/main" val="310093121"/>
                    </a:ext>
                  </a:extLst>
                </a:gridCol>
                <a:gridCol w="2347529">
                  <a:extLst>
                    <a:ext uri="{9D8B030D-6E8A-4147-A177-3AD203B41FA5}">
                      <a16:colId xmlns:a16="http://schemas.microsoft.com/office/drawing/2014/main" val="3177598475"/>
                    </a:ext>
                  </a:extLst>
                </a:gridCol>
                <a:gridCol w="1642947">
                  <a:extLst>
                    <a:ext uri="{9D8B030D-6E8A-4147-A177-3AD203B41FA5}">
                      <a16:colId xmlns:a16="http://schemas.microsoft.com/office/drawing/2014/main" val="3996824379"/>
                    </a:ext>
                  </a:extLst>
                </a:gridCol>
                <a:gridCol w="1403820">
                  <a:extLst>
                    <a:ext uri="{9D8B030D-6E8A-4147-A177-3AD203B41FA5}">
                      <a16:colId xmlns:a16="http://schemas.microsoft.com/office/drawing/2014/main" val="2394677338"/>
                    </a:ext>
                  </a:extLst>
                </a:gridCol>
                <a:gridCol w="1628881">
                  <a:extLst>
                    <a:ext uri="{9D8B030D-6E8A-4147-A177-3AD203B41FA5}">
                      <a16:colId xmlns:a16="http://schemas.microsoft.com/office/drawing/2014/main" val="223281541"/>
                    </a:ext>
                  </a:extLst>
                </a:gridCol>
              </a:tblGrid>
              <a:tr h="634110">
                <a:tc>
                  <a:txBody>
                    <a:bodyPr/>
                    <a:lstStyle/>
                    <a:p>
                      <a:r>
                        <a:rPr lang="en-GB" sz="1800"/>
                        <a:t>Objective </a:t>
                      </a:r>
                    </a:p>
                  </a:txBody>
                  <a:tcPr marL="93909" marR="93909" marT="46955" marB="46955"/>
                </a:tc>
                <a:tc>
                  <a:txBody>
                    <a:bodyPr/>
                    <a:lstStyle/>
                    <a:p>
                      <a:r>
                        <a:rPr lang="en-GB" sz="1800"/>
                        <a:t>Responsibility </a:t>
                      </a:r>
                    </a:p>
                  </a:txBody>
                  <a:tcPr marL="93909" marR="93909" marT="46955" marB="46955"/>
                </a:tc>
                <a:tc>
                  <a:txBody>
                    <a:bodyPr/>
                    <a:lstStyle/>
                    <a:p>
                      <a:r>
                        <a:rPr lang="en-GB" sz="1800"/>
                        <a:t>Overseeing Committee </a:t>
                      </a:r>
                    </a:p>
                  </a:txBody>
                  <a:tcPr marL="93909" marR="93909" marT="46955" marB="46955"/>
                </a:tc>
                <a:tc>
                  <a:txBody>
                    <a:bodyPr/>
                    <a:lstStyle/>
                    <a:p>
                      <a:r>
                        <a:rPr lang="en-GB" sz="1800"/>
                        <a:t>Measure </a:t>
                      </a:r>
                    </a:p>
                  </a:txBody>
                  <a:tcPr marL="93909" marR="93909" marT="46955" marB="46955"/>
                </a:tc>
                <a:tc>
                  <a:txBody>
                    <a:bodyPr/>
                    <a:lstStyle/>
                    <a:p>
                      <a:r>
                        <a:rPr lang="en-GB" sz="1800"/>
                        <a:t>Completion Date </a:t>
                      </a:r>
                    </a:p>
                  </a:txBody>
                  <a:tcPr marL="93909" marR="93909" marT="46955" marB="46955"/>
                </a:tc>
                <a:extLst>
                  <a:ext uri="{0D108BD9-81ED-4DB2-BD59-A6C34878D82A}">
                    <a16:rowId xmlns:a16="http://schemas.microsoft.com/office/drawing/2014/main" val="2532535866"/>
                  </a:ext>
                </a:extLst>
              </a:tr>
              <a:tr h="63411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To encourage more volunteers to support the clubs and coaches and develop a “fencing community” </a:t>
                      </a:r>
                      <a:endParaRPr lang="en-US" sz="1200" dirty="0"/>
                    </a:p>
                  </a:txBody>
                  <a:tcPr marL="93909" marR="93909" marT="46955" marB="46955"/>
                </a:tc>
                <a:tc>
                  <a:txBody>
                    <a:bodyPr/>
                    <a:lstStyle/>
                    <a:p>
                      <a:r>
                        <a:rPr lang="en-GB" sz="1200" kern="1200" dirty="0">
                          <a:solidFill>
                            <a:schemeClr val="dk1"/>
                          </a:solidFill>
                          <a:latin typeface="+mn-lt"/>
                          <a:ea typeface="+mn-ea"/>
                          <a:cs typeface="+mn-cs"/>
                        </a:rPr>
                        <a:t>Chair </a:t>
                      </a:r>
                    </a:p>
                    <a:p>
                      <a:r>
                        <a:rPr lang="en-GB" sz="1200" kern="1200" dirty="0">
                          <a:solidFill>
                            <a:schemeClr val="dk1"/>
                          </a:solidFill>
                          <a:latin typeface="+mn-lt"/>
                          <a:ea typeface="+mn-ea"/>
                          <a:cs typeface="+mn-cs"/>
                        </a:rPr>
                        <a:t>Sports Administrator (when appointed)</a:t>
                      </a:r>
                    </a:p>
                  </a:txBody>
                  <a:tcPr marL="93909" marR="93909" marT="46955" marB="46955"/>
                </a:tc>
                <a:tc>
                  <a:txBody>
                    <a:bodyPr/>
                    <a:lstStyle/>
                    <a:p>
                      <a:r>
                        <a:rPr lang="en-GB" sz="1200" kern="1200" dirty="0">
                          <a:solidFill>
                            <a:schemeClr val="dk1"/>
                          </a:solidFill>
                          <a:latin typeface="+mn-lt"/>
                          <a:ea typeface="+mn-ea"/>
                          <a:cs typeface="+mn-cs"/>
                        </a:rPr>
                        <a:t>Board </a:t>
                      </a:r>
                    </a:p>
                  </a:txBody>
                  <a:tcPr marL="93909" marR="93909" marT="46955" marB="46955"/>
                </a:tc>
                <a:tc>
                  <a:txBody>
                    <a:bodyPr/>
                    <a:lstStyle/>
                    <a:p>
                      <a:pPr marL="228600" indent="-228600">
                        <a:buAutoNum type="arabicPeriod"/>
                      </a:pPr>
                      <a:r>
                        <a:rPr lang="en-GB" sz="1200" kern="1200" dirty="0">
                          <a:solidFill>
                            <a:schemeClr val="dk1"/>
                          </a:solidFill>
                          <a:latin typeface="+mn-lt"/>
                          <a:ea typeface="+mn-ea"/>
                          <a:cs typeface="+mn-cs"/>
                        </a:rPr>
                        <a:t>Build a welcome and inclusive environment</a:t>
                      </a:r>
                    </a:p>
                  </a:txBody>
                  <a:tcPr marL="93909" marR="93909" marT="46955" marB="46955"/>
                </a:tc>
                <a:tc>
                  <a:txBody>
                    <a:bodyPr/>
                    <a:lstStyle/>
                    <a:p>
                      <a:r>
                        <a:rPr lang="en-GB" sz="1200" kern="1200" dirty="0">
                          <a:solidFill>
                            <a:schemeClr val="dk1"/>
                          </a:solidFill>
                          <a:latin typeface="+mn-lt"/>
                          <a:ea typeface="+mn-ea"/>
                          <a:cs typeface="+mn-cs"/>
                        </a:rPr>
                        <a:t>December 2023 </a:t>
                      </a:r>
                    </a:p>
                    <a:p>
                      <a:r>
                        <a:rPr lang="en-GB" sz="1200" kern="1200" dirty="0">
                          <a:solidFill>
                            <a:schemeClr val="dk1"/>
                          </a:solidFill>
                          <a:latin typeface="+mn-lt"/>
                          <a:ea typeface="+mn-ea"/>
                          <a:cs typeface="+mn-cs"/>
                        </a:rPr>
                        <a:t>Ongoing </a:t>
                      </a:r>
                    </a:p>
                  </a:txBody>
                  <a:tcPr marL="93909" marR="93909" marT="46955" marB="46955"/>
                </a:tc>
                <a:extLst>
                  <a:ext uri="{0D108BD9-81ED-4DB2-BD59-A6C34878D82A}">
                    <a16:rowId xmlns:a16="http://schemas.microsoft.com/office/drawing/2014/main" val="3893727357"/>
                  </a:ext>
                </a:extLst>
              </a:tr>
              <a:tr h="6190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To develop a specific strategy that will deliver Commonwealth and International fencers </a:t>
                      </a: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txBody>
                  <a:tcPr marL="93909" marR="93909" marT="46955" marB="46955"/>
                </a:tc>
                <a:tc>
                  <a:txBody>
                    <a:bodyPr/>
                    <a:lstStyle/>
                    <a:p>
                      <a:r>
                        <a:rPr lang="en-GB" sz="1200" kern="1200" dirty="0">
                          <a:solidFill>
                            <a:schemeClr val="dk1"/>
                          </a:solidFill>
                          <a:latin typeface="+mn-lt"/>
                          <a:ea typeface="+mn-ea"/>
                          <a:cs typeface="+mn-cs"/>
                        </a:rPr>
                        <a:t>Development Officer </a:t>
                      </a:r>
                    </a:p>
                  </a:txBody>
                  <a:tcPr marL="93909" marR="93909" marT="46955" marB="46955"/>
                </a:tc>
                <a:tc>
                  <a:txBody>
                    <a:bodyPr/>
                    <a:lstStyle/>
                    <a:p>
                      <a:r>
                        <a:rPr lang="en-GB" sz="1200" kern="1200" dirty="0">
                          <a:solidFill>
                            <a:schemeClr val="dk1"/>
                          </a:solidFill>
                          <a:latin typeface="+mn-lt"/>
                          <a:ea typeface="+mn-ea"/>
                          <a:cs typeface="+mn-cs"/>
                        </a:rPr>
                        <a:t>Board </a:t>
                      </a:r>
                    </a:p>
                  </a:txBody>
                  <a:tcPr marL="93909" marR="93909" marT="46955" marB="46955"/>
                </a:tc>
                <a:tc>
                  <a:txBody>
                    <a:bodyPr/>
                    <a:lstStyle/>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GB" sz="1200" kern="1200" dirty="0">
                          <a:solidFill>
                            <a:schemeClr val="dk1"/>
                          </a:solidFill>
                          <a:latin typeface="+mn-lt"/>
                          <a:ea typeface="+mn-ea"/>
                          <a:cs typeface="+mn-cs"/>
                        </a:rPr>
                        <a:t>Work on a specific pathway</a:t>
                      </a:r>
                    </a:p>
                  </a:txBody>
                  <a:tcPr marL="93909" marR="93909" marT="46955" marB="46955"/>
                </a:tc>
                <a:tc>
                  <a:txBody>
                    <a:bodyPr/>
                    <a:lstStyle/>
                    <a:p>
                      <a:r>
                        <a:rPr lang="en-GB" sz="1200" kern="1200" dirty="0">
                          <a:solidFill>
                            <a:schemeClr val="dk1"/>
                          </a:solidFill>
                          <a:latin typeface="+mn-lt"/>
                          <a:ea typeface="+mn-ea"/>
                          <a:cs typeface="+mn-cs"/>
                        </a:rPr>
                        <a:t>September 2023 </a:t>
                      </a:r>
                    </a:p>
                  </a:txBody>
                  <a:tcPr marL="93909" marR="93909" marT="46955" marB="46955"/>
                </a:tc>
                <a:extLst>
                  <a:ext uri="{0D108BD9-81ED-4DB2-BD59-A6C34878D82A}">
                    <a16:rowId xmlns:a16="http://schemas.microsoft.com/office/drawing/2014/main" val="1304973124"/>
                  </a:ext>
                </a:extLst>
              </a:tr>
              <a:tr h="6190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To collaborate with bodies such as the Commonwealth Games NI and Sport NI </a:t>
                      </a: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txBody>
                  <a:tcPr marL="93909" marR="93909" marT="46955" marB="46955"/>
                </a:tc>
                <a:tc>
                  <a:txBody>
                    <a:bodyPr/>
                    <a:lstStyle/>
                    <a:p>
                      <a:r>
                        <a:rPr lang="en-GB" sz="1200" kern="1200" dirty="0">
                          <a:solidFill>
                            <a:schemeClr val="dk1"/>
                          </a:solidFill>
                          <a:latin typeface="+mn-lt"/>
                          <a:ea typeface="+mn-ea"/>
                          <a:cs typeface="+mn-cs"/>
                        </a:rPr>
                        <a:t>Chair </a:t>
                      </a:r>
                    </a:p>
                    <a:p>
                      <a:r>
                        <a:rPr lang="en-GB" sz="1200" kern="1200" dirty="0">
                          <a:solidFill>
                            <a:schemeClr val="dk1"/>
                          </a:solidFill>
                          <a:latin typeface="+mn-lt"/>
                          <a:ea typeface="+mn-ea"/>
                          <a:cs typeface="+mn-cs"/>
                        </a:rPr>
                        <a:t>Development Officer </a:t>
                      </a:r>
                    </a:p>
                    <a:p>
                      <a:r>
                        <a:rPr lang="en-GB" sz="1200" kern="1200" dirty="0">
                          <a:solidFill>
                            <a:schemeClr val="dk1"/>
                          </a:solidFill>
                          <a:latin typeface="+mn-lt"/>
                          <a:ea typeface="+mn-ea"/>
                          <a:cs typeface="+mn-cs"/>
                        </a:rPr>
                        <a:t>Board </a:t>
                      </a:r>
                    </a:p>
                  </a:txBody>
                  <a:tcPr marL="93909" marR="93909" marT="46955" marB="46955"/>
                </a:tc>
                <a:tc>
                  <a:txBody>
                    <a:bodyPr/>
                    <a:lstStyle/>
                    <a:p>
                      <a:r>
                        <a:rPr lang="en-GB" sz="1200" kern="1200" dirty="0">
                          <a:solidFill>
                            <a:schemeClr val="dk1"/>
                          </a:solidFill>
                          <a:latin typeface="+mn-lt"/>
                          <a:ea typeface="+mn-ea"/>
                          <a:cs typeface="+mn-cs"/>
                        </a:rPr>
                        <a:t>Board </a:t>
                      </a:r>
                    </a:p>
                  </a:txBody>
                  <a:tcPr marL="93909" marR="93909" marT="46955" marB="46955"/>
                </a:tc>
                <a:tc>
                  <a:txBody>
                    <a:bodyPr/>
                    <a:lstStyle/>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GB" sz="1200" kern="1200" dirty="0">
                          <a:solidFill>
                            <a:schemeClr val="dk1"/>
                          </a:solidFill>
                          <a:latin typeface="+mn-lt"/>
                          <a:ea typeface="+mn-ea"/>
                          <a:cs typeface="+mn-cs"/>
                        </a:rPr>
                        <a:t>Regular meetings and contact </a:t>
                      </a:r>
                    </a:p>
                  </a:txBody>
                  <a:tcPr marL="93909" marR="93909" marT="46955" marB="46955"/>
                </a:tc>
                <a:tc>
                  <a:txBody>
                    <a:bodyPr/>
                    <a:lstStyle/>
                    <a:p>
                      <a:r>
                        <a:rPr lang="en-GB" sz="1200" kern="1200" dirty="0">
                          <a:solidFill>
                            <a:schemeClr val="dk1"/>
                          </a:solidFill>
                          <a:latin typeface="+mn-lt"/>
                          <a:ea typeface="+mn-ea"/>
                          <a:cs typeface="+mn-cs"/>
                        </a:rPr>
                        <a:t>Ongoing </a:t>
                      </a:r>
                    </a:p>
                  </a:txBody>
                  <a:tcPr marL="93909" marR="93909" marT="46955" marB="46955"/>
                </a:tc>
                <a:extLst>
                  <a:ext uri="{0D108BD9-81ED-4DB2-BD59-A6C34878D82A}">
                    <a16:rowId xmlns:a16="http://schemas.microsoft.com/office/drawing/2014/main" val="3721556997"/>
                  </a:ext>
                </a:extLst>
              </a:tr>
              <a:tr h="7952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To employ staff working solely on growing fencing in Northern Ireland for a period of 2 to 3 days per week, including marketing and administrative support </a:t>
                      </a: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txBody>
                  <a:tcPr marL="93909" marR="93909" marT="46955" marB="46955"/>
                </a:tc>
                <a:tc>
                  <a:txBody>
                    <a:bodyPr/>
                    <a:lstStyle/>
                    <a:p>
                      <a:r>
                        <a:rPr lang="en-GB" sz="1200" kern="1200" dirty="0">
                          <a:solidFill>
                            <a:schemeClr val="dk1"/>
                          </a:solidFill>
                          <a:latin typeface="+mn-lt"/>
                          <a:ea typeface="+mn-ea"/>
                          <a:cs typeface="+mn-cs"/>
                        </a:rPr>
                        <a:t>Chair </a:t>
                      </a:r>
                    </a:p>
                    <a:p>
                      <a:r>
                        <a:rPr lang="en-GB" sz="1200" kern="1200" dirty="0">
                          <a:solidFill>
                            <a:schemeClr val="dk1"/>
                          </a:solidFill>
                          <a:latin typeface="+mn-lt"/>
                          <a:ea typeface="+mn-ea"/>
                          <a:cs typeface="+mn-cs"/>
                        </a:rPr>
                        <a:t>(Sub-group of 2 board members)</a:t>
                      </a:r>
                    </a:p>
                  </a:txBody>
                  <a:tcPr marL="93909" marR="93909" marT="46955" marB="46955"/>
                </a:tc>
                <a:tc>
                  <a:txBody>
                    <a:bodyPr/>
                    <a:lstStyle/>
                    <a:p>
                      <a:r>
                        <a:rPr lang="en-GB" sz="1200" kern="1200" dirty="0">
                          <a:solidFill>
                            <a:schemeClr val="dk1"/>
                          </a:solidFill>
                          <a:latin typeface="+mn-lt"/>
                          <a:ea typeface="+mn-ea"/>
                          <a:cs typeface="+mn-cs"/>
                        </a:rPr>
                        <a:t>Board </a:t>
                      </a:r>
                    </a:p>
                  </a:txBody>
                  <a:tcPr marL="93909" marR="93909" marT="46955" marB="46955"/>
                </a:tc>
                <a:tc>
                  <a:txBody>
                    <a:bodyPr/>
                    <a:lstStyle/>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GB" sz="1200" kern="1200" dirty="0">
                          <a:solidFill>
                            <a:schemeClr val="dk1"/>
                          </a:solidFill>
                          <a:latin typeface="+mn-lt"/>
                          <a:ea typeface="+mn-ea"/>
                          <a:cs typeface="+mn-cs"/>
                        </a:rPr>
                        <a:t>Digital connectivity</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GB" sz="1200" kern="1200" dirty="0">
                          <a:solidFill>
                            <a:schemeClr val="dk1"/>
                          </a:solidFill>
                          <a:latin typeface="+mn-lt"/>
                          <a:ea typeface="+mn-ea"/>
                          <a:cs typeface="+mn-cs"/>
                        </a:rPr>
                        <a:t>Deliver strategy</a:t>
                      </a:r>
                    </a:p>
                  </a:txBody>
                  <a:tcPr marL="93909" marR="93909" marT="46955" marB="46955"/>
                </a:tc>
                <a:tc>
                  <a:txBody>
                    <a:bodyPr/>
                    <a:lstStyle/>
                    <a:p>
                      <a:r>
                        <a:rPr lang="en-GB" sz="1200" kern="1200" dirty="0">
                          <a:solidFill>
                            <a:schemeClr val="dk1"/>
                          </a:solidFill>
                          <a:latin typeface="+mn-lt"/>
                          <a:ea typeface="+mn-ea"/>
                          <a:cs typeface="+mn-cs"/>
                        </a:rPr>
                        <a:t>July 2023 (Administration and development officer in place)</a:t>
                      </a:r>
                    </a:p>
                  </a:txBody>
                  <a:tcPr marL="93909" marR="93909" marT="46955" marB="46955"/>
                </a:tc>
                <a:extLst>
                  <a:ext uri="{0D108BD9-81ED-4DB2-BD59-A6C34878D82A}">
                    <a16:rowId xmlns:a16="http://schemas.microsoft.com/office/drawing/2014/main" val="2341966327"/>
                  </a:ext>
                </a:extLst>
              </a:tr>
            </a:tbl>
          </a:graphicData>
        </a:graphic>
      </p:graphicFrame>
    </p:spTree>
    <p:extLst>
      <p:ext uri="{BB962C8B-B14F-4D97-AF65-F5344CB8AC3E}">
        <p14:creationId xmlns:p14="http://schemas.microsoft.com/office/powerpoint/2010/main" val="11186282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E18D5F1-911E-4BCF-9AF0-F3A54D7C0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eaford"/>
              <a:ea typeface="+mn-ea"/>
              <a:cs typeface="+mn-cs"/>
            </a:endParaRPr>
          </a:p>
        </p:txBody>
      </p:sp>
      <p:sp>
        <p:nvSpPr>
          <p:cNvPr id="11" name="Rectangle 10">
            <a:extLst>
              <a:ext uri="{FF2B5EF4-FFF2-40B4-BE49-F238E27FC236}">
                <a16:creationId xmlns:a16="http://schemas.microsoft.com/office/drawing/2014/main" id="{EC84EE41-863A-4DE9-9A51-4F014D681F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416" y="485369"/>
            <a:ext cx="11147071" cy="2460838"/>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aford"/>
              <a:ea typeface="+mn-ea"/>
              <a:cs typeface="+mn-cs"/>
            </a:endParaRPr>
          </a:p>
        </p:txBody>
      </p:sp>
      <p:sp>
        <p:nvSpPr>
          <p:cNvPr id="2" name="Title 1">
            <a:extLst>
              <a:ext uri="{FF2B5EF4-FFF2-40B4-BE49-F238E27FC236}">
                <a16:creationId xmlns:a16="http://schemas.microsoft.com/office/drawing/2014/main" id="{BC7BD972-9CAC-22FA-3FBC-8BC6CF546651}"/>
              </a:ext>
            </a:extLst>
          </p:cNvPr>
          <p:cNvSpPr>
            <a:spLocks noGrp="1"/>
          </p:cNvSpPr>
          <p:nvPr>
            <p:ph type="title"/>
          </p:nvPr>
        </p:nvSpPr>
        <p:spPr>
          <a:xfrm>
            <a:off x="482601" y="976160"/>
            <a:ext cx="10361960" cy="1493871"/>
          </a:xfrm>
        </p:spPr>
        <p:txBody>
          <a:bodyPr>
            <a:normAutofit/>
          </a:bodyPr>
          <a:lstStyle/>
          <a:p>
            <a:r>
              <a:rPr lang="en-GB"/>
              <a:t>Action Plan</a:t>
            </a:r>
          </a:p>
        </p:txBody>
      </p:sp>
      <p:cxnSp>
        <p:nvCxnSpPr>
          <p:cNvPr id="13" name="Straight Connector 12">
            <a:extLst>
              <a:ext uri="{FF2B5EF4-FFF2-40B4-BE49-F238E27FC236}">
                <a16:creationId xmlns:a16="http://schemas.microsoft.com/office/drawing/2014/main" id="{00850E05-3320-4817-99CE-D56547FCA8C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489855"/>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08990BBA-8A0B-4EF5-A122-0815DEC194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2918401"/>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4DA9946C-C93A-4350-AC54-937723F6B66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6368138"/>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graphicFrame>
        <p:nvGraphicFramePr>
          <p:cNvPr id="4" name="Table 4">
            <a:extLst>
              <a:ext uri="{FF2B5EF4-FFF2-40B4-BE49-F238E27FC236}">
                <a16:creationId xmlns:a16="http://schemas.microsoft.com/office/drawing/2014/main" id="{B73C3046-9CF3-D6FB-12B9-3E229D5DC35C}"/>
              </a:ext>
            </a:extLst>
          </p:cNvPr>
          <p:cNvGraphicFramePr>
            <a:graphicFrameLocks noGrp="1"/>
          </p:cNvGraphicFramePr>
          <p:nvPr>
            <p:ph idx="1"/>
            <p:extLst>
              <p:ext uri="{D42A27DB-BD31-4B8C-83A1-F6EECF244321}">
                <p14:modId xmlns:p14="http://schemas.microsoft.com/office/powerpoint/2010/main" val="1725905854"/>
              </p:ext>
            </p:extLst>
          </p:nvPr>
        </p:nvGraphicFramePr>
        <p:xfrm>
          <a:off x="479416" y="2956335"/>
          <a:ext cx="11147071" cy="3573570"/>
        </p:xfrm>
        <a:graphic>
          <a:graphicData uri="http://schemas.openxmlformats.org/drawingml/2006/table">
            <a:tbl>
              <a:tblPr firstRow="1" bandRow="1">
                <a:tableStyleId>{5C22544A-7EE6-4342-B048-85BDC9FD1C3A}</a:tableStyleId>
              </a:tblPr>
              <a:tblGrid>
                <a:gridCol w="4123894">
                  <a:extLst>
                    <a:ext uri="{9D8B030D-6E8A-4147-A177-3AD203B41FA5}">
                      <a16:colId xmlns:a16="http://schemas.microsoft.com/office/drawing/2014/main" val="310093121"/>
                    </a:ext>
                  </a:extLst>
                </a:gridCol>
                <a:gridCol w="2347529">
                  <a:extLst>
                    <a:ext uri="{9D8B030D-6E8A-4147-A177-3AD203B41FA5}">
                      <a16:colId xmlns:a16="http://schemas.microsoft.com/office/drawing/2014/main" val="3177598475"/>
                    </a:ext>
                  </a:extLst>
                </a:gridCol>
                <a:gridCol w="1642947">
                  <a:extLst>
                    <a:ext uri="{9D8B030D-6E8A-4147-A177-3AD203B41FA5}">
                      <a16:colId xmlns:a16="http://schemas.microsoft.com/office/drawing/2014/main" val="3996824379"/>
                    </a:ext>
                  </a:extLst>
                </a:gridCol>
                <a:gridCol w="1403820">
                  <a:extLst>
                    <a:ext uri="{9D8B030D-6E8A-4147-A177-3AD203B41FA5}">
                      <a16:colId xmlns:a16="http://schemas.microsoft.com/office/drawing/2014/main" val="2394677338"/>
                    </a:ext>
                  </a:extLst>
                </a:gridCol>
                <a:gridCol w="1628881">
                  <a:extLst>
                    <a:ext uri="{9D8B030D-6E8A-4147-A177-3AD203B41FA5}">
                      <a16:colId xmlns:a16="http://schemas.microsoft.com/office/drawing/2014/main" val="223281541"/>
                    </a:ext>
                  </a:extLst>
                </a:gridCol>
              </a:tblGrid>
              <a:tr h="634110">
                <a:tc>
                  <a:txBody>
                    <a:bodyPr/>
                    <a:lstStyle/>
                    <a:p>
                      <a:r>
                        <a:rPr lang="en-GB" sz="1800" dirty="0"/>
                        <a:t>Objective </a:t>
                      </a:r>
                    </a:p>
                  </a:txBody>
                  <a:tcPr marL="93909" marR="93909" marT="46955" marB="46955"/>
                </a:tc>
                <a:tc>
                  <a:txBody>
                    <a:bodyPr/>
                    <a:lstStyle/>
                    <a:p>
                      <a:r>
                        <a:rPr lang="en-GB" sz="1800"/>
                        <a:t>Responsibility </a:t>
                      </a:r>
                    </a:p>
                  </a:txBody>
                  <a:tcPr marL="93909" marR="93909" marT="46955" marB="46955"/>
                </a:tc>
                <a:tc>
                  <a:txBody>
                    <a:bodyPr/>
                    <a:lstStyle/>
                    <a:p>
                      <a:r>
                        <a:rPr lang="en-GB" sz="1800"/>
                        <a:t>Overseeing Committee </a:t>
                      </a:r>
                    </a:p>
                  </a:txBody>
                  <a:tcPr marL="93909" marR="93909" marT="46955" marB="46955"/>
                </a:tc>
                <a:tc>
                  <a:txBody>
                    <a:bodyPr/>
                    <a:lstStyle/>
                    <a:p>
                      <a:r>
                        <a:rPr lang="en-GB" sz="1800"/>
                        <a:t>Measure </a:t>
                      </a:r>
                    </a:p>
                  </a:txBody>
                  <a:tcPr marL="93909" marR="93909" marT="46955" marB="46955"/>
                </a:tc>
                <a:tc>
                  <a:txBody>
                    <a:bodyPr/>
                    <a:lstStyle/>
                    <a:p>
                      <a:r>
                        <a:rPr lang="en-GB" sz="1800"/>
                        <a:t>Completion Date </a:t>
                      </a:r>
                    </a:p>
                  </a:txBody>
                  <a:tcPr marL="93909" marR="93909" marT="46955" marB="46955"/>
                </a:tc>
                <a:extLst>
                  <a:ext uri="{0D108BD9-81ED-4DB2-BD59-A6C34878D82A}">
                    <a16:rowId xmlns:a16="http://schemas.microsoft.com/office/drawing/2014/main" val="2532535866"/>
                  </a:ext>
                </a:extLst>
              </a:tr>
              <a:tr h="63411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To develop a sustainability plan in conjunction with head office and the fencing community in Northern Ireland. </a:t>
                      </a:r>
                      <a:endParaRPr lang="en-US" sz="1200" dirty="0"/>
                    </a:p>
                  </a:txBody>
                  <a:tcPr marL="93909" marR="93909" marT="46955" marB="46955"/>
                </a:tc>
                <a:tc>
                  <a:txBody>
                    <a:bodyPr/>
                    <a:lstStyle/>
                    <a:p>
                      <a:r>
                        <a:rPr lang="en-GB" sz="1200" kern="1200" dirty="0">
                          <a:solidFill>
                            <a:schemeClr val="dk1"/>
                          </a:solidFill>
                          <a:latin typeface="+mn-lt"/>
                          <a:ea typeface="+mn-ea"/>
                          <a:cs typeface="+mn-cs"/>
                        </a:rPr>
                        <a:t>Nicola Murphy </a:t>
                      </a:r>
                    </a:p>
                  </a:txBody>
                  <a:tcPr marL="93909" marR="93909" marT="46955" marB="46955"/>
                </a:tc>
                <a:tc>
                  <a:txBody>
                    <a:bodyPr/>
                    <a:lstStyle/>
                    <a:p>
                      <a:r>
                        <a:rPr lang="en-GB" sz="1200" kern="1200" dirty="0">
                          <a:solidFill>
                            <a:schemeClr val="dk1"/>
                          </a:solidFill>
                          <a:latin typeface="+mn-lt"/>
                          <a:ea typeface="+mn-ea"/>
                          <a:cs typeface="+mn-cs"/>
                        </a:rPr>
                        <a:t>Board </a:t>
                      </a:r>
                    </a:p>
                  </a:txBody>
                  <a:tcPr marL="93909" marR="93909" marT="46955" marB="46955"/>
                </a:tc>
                <a:tc>
                  <a:txBody>
                    <a:bodyPr/>
                    <a:lstStyle/>
                    <a:p>
                      <a:pPr marL="228600" indent="-228600">
                        <a:buAutoNum type="arabicPeriod"/>
                      </a:pPr>
                      <a:r>
                        <a:rPr lang="en-GB" sz="1200" kern="1200" dirty="0">
                          <a:solidFill>
                            <a:schemeClr val="dk1"/>
                          </a:solidFill>
                          <a:latin typeface="+mn-lt"/>
                          <a:ea typeface="+mn-ea"/>
                          <a:cs typeface="+mn-cs"/>
                        </a:rPr>
                        <a:t>Explore opportunities to decrease carbon in fencing activities </a:t>
                      </a:r>
                    </a:p>
                    <a:p>
                      <a:pPr marL="228600" indent="-228600">
                        <a:buAutoNum type="arabicPeriod"/>
                      </a:pPr>
                      <a:r>
                        <a:rPr lang="en-GB" sz="1200" kern="1200" dirty="0">
                          <a:solidFill>
                            <a:schemeClr val="dk1"/>
                          </a:solidFill>
                          <a:latin typeface="+mn-lt"/>
                          <a:ea typeface="+mn-ea"/>
                          <a:cs typeface="+mn-cs"/>
                        </a:rPr>
                        <a:t>Develop a local policy and guidelines </a:t>
                      </a:r>
                    </a:p>
                  </a:txBody>
                  <a:tcPr marL="93909" marR="93909" marT="46955" marB="46955"/>
                </a:tc>
                <a:tc>
                  <a:txBody>
                    <a:bodyPr/>
                    <a:lstStyle/>
                    <a:p>
                      <a:r>
                        <a:rPr lang="en-GB" sz="1200" kern="1200" dirty="0">
                          <a:solidFill>
                            <a:schemeClr val="dk1"/>
                          </a:solidFill>
                          <a:latin typeface="+mn-lt"/>
                          <a:ea typeface="+mn-ea"/>
                          <a:cs typeface="+mn-cs"/>
                        </a:rPr>
                        <a:t>December 2023 </a:t>
                      </a:r>
                    </a:p>
                    <a:p>
                      <a:r>
                        <a:rPr lang="en-GB" sz="1200" kern="1200" dirty="0">
                          <a:solidFill>
                            <a:schemeClr val="dk1"/>
                          </a:solidFill>
                          <a:latin typeface="+mn-lt"/>
                          <a:ea typeface="+mn-ea"/>
                          <a:cs typeface="+mn-cs"/>
                        </a:rPr>
                        <a:t>Ongoing </a:t>
                      </a:r>
                    </a:p>
                  </a:txBody>
                  <a:tcPr marL="93909" marR="93909" marT="46955" marB="46955"/>
                </a:tc>
                <a:extLst>
                  <a:ext uri="{0D108BD9-81ED-4DB2-BD59-A6C34878D82A}">
                    <a16:rowId xmlns:a16="http://schemas.microsoft.com/office/drawing/2014/main" val="3893727357"/>
                  </a:ext>
                </a:extLst>
              </a:tr>
              <a:tr h="6190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Focus on promoting good governance and behaviour throughout NI Fencing and promoting good behaviour.</a:t>
                      </a:r>
                      <a:endParaRPr lang="en-US" sz="1200" dirty="0"/>
                    </a:p>
                  </a:txBody>
                  <a:tcPr marL="93909" marR="93909" marT="46955" marB="46955"/>
                </a:tc>
                <a:tc>
                  <a:txBody>
                    <a:bodyPr/>
                    <a:lstStyle/>
                    <a:p>
                      <a:r>
                        <a:rPr lang="en-GB" sz="1200" kern="1200" dirty="0">
                          <a:solidFill>
                            <a:schemeClr val="dk1"/>
                          </a:solidFill>
                          <a:latin typeface="+mn-lt"/>
                          <a:ea typeface="+mn-ea"/>
                          <a:cs typeface="+mn-cs"/>
                        </a:rPr>
                        <a:t>All  </a:t>
                      </a:r>
                    </a:p>
                  </a:txBody>
                  <a:tcPr marL="93909" marR="93909" marT="46955" marB="46955"/>
                </a:tc>
                <a:tc>
                  <a:txBody>
                    <a:bodyPr/>
                    <a:lstStyle/>
                    <a:p>
                      <a:r>
                        <a:rPr lang="en-GB" sz="1200" kern="1200" dirty="0">
                          <a:solidFill>
                            <a:schemeClr val="dk1"/>
                          </a:solidFill>
                          <a:latin typeface="+mn-lt"/>
                          <a:ea typeface="+mn-ea"/>
                          <a:cs typeface="+mn-cs"/>
                        </a:rPr>
                        <a:t>Board </a:t>
                      </a:r>
                    </a:p>
                  </a:txBody>
                  <a:tcPr marL="93909" marR="93909" marT="46955" marB="46955"/>
                </a:tc>
                <a:tc>
                  <a:txBody>
                    <a:bodyPr/>
                    <a:lstStyle/>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GB" sz="1200" kern="1200" dirty="0">
                          <a:solidFill>
                            <a:schemeClr val="dk1"/>
                          </a:solidFill>
                          <a:latin typeface="+mn-lt"/>
                          <a:ea typeface="+mn-ea"/>
                          <a:cs typeface="+mn-cs"/>
                        </a:rPr>
                        <a:t>Code of Conduct promoted at all fencing competitions and gatherings </a:t>
                      </a:r>
                    </a:p>
                  </a:txBody>
                  <a:tcPr marL="93909" marR="93909" marT="46955" marB="46955"/>
                </a:tc>
                <a:tc>
                  <a:txBody>
                    <a:bodyPr/>
                    <a:lstStyle/>
                    <a:p>
                      <a:r>
                        <a:rPr lang="en-GB" sz="1200" kern="1200" dirty="0">
                          <a:solidFill>
                            <a:schemeClr val="dk1"/>
                          </a:solidFill>
                          <a:latin typeface="+mn-lt"/>
                          <a:ea typeface="+mn-ea"/>
                          <a:cs typeface="+mn-cs"/>
                        </a:rPr>
                        <a:t>March 2023 ongoing </a:t>
                      </a:r>
                    </a:p>
                  </a:txBody>
                  <a:tcPr marL="93909" marR="93909" marT="46955" marB="46955"/>
                </a:tc>
                <a:extLst>
                  <a:ext uri="{0D108BD9-81ED-4DB2-BD59-A6C34878D82A}">
                    <a16:rowId xmlns:a16="http://schemas.microsoft.com/office/drawing/2014/main" val="1304973124"/>
                  </a:ext>
                </a:extLst>
              </a:tr>
            </a:tbl>
          </a:graphicData>
        </a:graphic>
      </p:graphicFrame>
    </p:spTree>
    <p:extLst>
      <p:ext uri="{BB962C8B-B14F-4D97-AF65-F5344CB8AC3E}">
        <p14:creationId xmlns:p14="http://schemas.microsoft.com/office/powerpoint/2010/main" val="15907772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3D2BD-0AEE-A9AB-8458-A014C11D4545}"/>
              </a:ext>
            </a:extLst>
          </p:cNvPr>
          <p:cNvSpPr>
            <a:spLocks noGrp="1"/>
          </p:cNvSpPr>
          <p:nvPr>
            <p:ph type="title"/>
          </p:nvPr>
        </p:nvSpPr>
        <p:spPr/>
        <p:txBody>
          <a:bodyPr/>
          <a:lstStyle/>
          <a:p>
            <a:r>
              <a:rPr lang="en-GB" dirty="0"/>
              <a:t>Impact of objectives </a:t>
            </a:r>
          </a:p>
        </p:txBody>
      </p:sp>
      <p:sp>
        <p:nvSpPr>
          <p:cNvPr id="3" name="Content Placeholder 2">
            <a:extLst>
              <a:ext uri="{FF2B5EF4-FFF2-40B4-BE49-F238E27FC236}">
                <a16:creationId xmlns:a16="http://schemas.microsoft.com/office/drawing/2014/main" id="{3F7D804D-6F31-F2D7-70AA-9C23425E6631}"/>
              </a:ext>
            </a:extLst>
          </p:cNvPr>
          <p:cNvSpPr>
            <a:spLocks noGrp="1"/>
          </p:cNvSpPr>
          <p:nvPr>
            <p:ph sz="half" idx="1"/>
          </p:nvPr>
        </p:nvSpPr>
        <p:spPr/>
        <p:txBody>
          <a:bodyPr>
            <a:normAutofit fontScale="92500" lnSpcReduction="20000"/>
          </a:bodyPr>
          <a:lstStyle/>
          <a:p>
            <a:pPr marL="342900" indent="-342900">
              <a:buFont typeface="Arial" panose="020B0604020202020204" pitchFamily="34" charset="0"/>
              <a:buChar char="•"/>
            </a:pPr>
            <a:r>
              <a:rPr lang="en-GB" dirty="0"/>
              <a:t>Fencing is good for general health and mental health </a:t>
            </a:r>
          </a:p>
          <a:p>
            <a:pPr marL="342900" indent="-342900">
              <a:buFont typeface="Arial" panose="020B0604020202020204" pitchFamily="34" charset="0"/>
              <a:buChar char="•"/>
            </a:pPr>
            <a:r>
              <a:rPr lang="en-GB" dirty="0"/>
              <a:t>Increased wellbeing </a:t>
            </a:r>
          </a:p>
          <a:p>
            <a:pPr marL="342900" indent="-342900">
              <a:buFont typeface="Arial" panose="020B0604020202020204" pitchFamily="34" charset="0"/>
              <a:buChar char="•"/>
            </a:pPr>
            <a:r>
              <a:rPr lang="en-GB" dirty="0"/>
              <a:t>Becoming part of a ‘fencing community’</a:t>
            </a:r>
          </a:p>
          <a:p>
            <a:pPr marL="342900" indent="-342900">
              <a:buFont typeface="Arial" panose="020B0604020202020204" pitchFamily="34" charset="0"/>
              <a:buChar char="•"/>
            </a:pPr>
            <a:r>
              <a:rPr lang="en-GB" dirty="0"/>
              <a:t>Individual and team sport </a:t>
            </a:r>
          </a:p>
          <a:p>
            <a:pPr marL="342900" indent="-342900">
              <a:buFont typeface="Arial" panose="020B0604020202020204" pitchFamily="34" charset="0"/>
              <a:buChar char="•"/>
            </a:pPr>
            <a:r>
              <a:rPr lang="en-GB" dirty="0"/>
              <a:t>Increased number of medals </a:t>
            </a:r>
          </a:p>
          <a:p>
            <a:pPr marL="342900" indent="-342900">
              <a:buFont typeface="Arial" panose="020B0604020202020204" pitchFamily="34" charset="0"/>
              <a:buChar char="•"/>
            </a:pPr>
            <a:r>
              <a:rPr lang="en-GB" dirty="0"/>
              <a:t>Opportunities to progress </a:t>
            </a:r>
          </a:p>
          <a:p>
            <a:pPr marL="342900" indent="-342900">
              <a:buFont typeface="Arial" panose="020B0604020202020204" pitchFamily="34" charset="0"/>
              <a:buChar char="•"/>
            </a:pPr>
            <a:r>
              <a:rPr lang="en-GB" dirty="0"/>
              <a:t>Increased sustainability </a:t>
            </a:r>
          </a:p>
        </p:txBody>
      </p:sp>
      <p:sp>
        <p:nvSpPr>
          <p:cNvPr id="4" name="Content Placeholder 3">
            <a:extLst>
              <a:ext uri="{FF2B5EF4-FFF2-40B4-BE49-F238E27FC236}">
                <a16:creationId xmlns:a16="http://schemas.microsoft.com/office/drawing/2014/main" id="{92CF1CE2-EB6D-D76D-8DDF-84FBA3096755}"/>
              </a:ext>
            </a:extLst>
          </p:cNvPr>
          <p:cNvSpPr>
            <a:spLocks noGrp="1"/>
          </p:cNvSpPr>
          <p:nvPr>
            <p:ph sz="half" idx="2"/>
          </p:nvPr>
        </p:nvSpPr>
        <p:spPr/>
        <p:txBody>
          <a:bodyPr>
            <a:normAutofit fontScale="92500" lnSpcReduction="20000"/>
          </a:bodyPr>
          <a:lstStyle/>
          <a:p>
            <a:pPr marL="342900" indent="-342900">
              <a:buFont typeface="Arial" panose="020B0604020202020204" pitchFamily="34" charset="0"/>
              <a:buChar char="•"/>
            </a:pPr>
            <a:r>
              <a:rPr lang="en-GB" dirty="0"/>
              <a:t>Good life skills through refereeing and coaching </a:t>
            </a:r>
          </a:p>
          <a:p>
            <a:pPr marL="342900" indent="-342900">
              <a:buFont typeface="Arial" panose="020B0604020202020204" pitchFamily="34" charset="0"/>
              <a:buChar char="•"/>
            </a:pPr>
            <a:r>
              <a:rPr lang="en-GB" dirty="0"/>
              <a:t>Increased profiling of fencers and the sport</a:t>
            </a:r>
          </a:p>
          <a:p>
            <a:pPr marL="342900" indent="-342900">
              <a:buFont typeface="Arial" panose="020B0604020202020204" pitchFamily="34" charset="0"/>
              <a:buChar char="•"/>
            </a:pPr>
            <a:r>
              <a:rPr lang="en-GB" dirty="0"/>
              <a:t>Increase cross-community relations </a:t>
            </a:r>
          </a:p>
          <a:p>
            <a:pPr marL="342900" indent="-342900">
              <a:buFont typeface="Arial" panose="020B0604020202020204" pitchFamily="34" charset="0"/>
              <a:buChar char="•"/>
            </a:pPr>
            <a:r>
              <a:rPr lang="en-GB" dirty="0"/>
              <a:t>More girls and women in fencing </a:t>
            </a:r>
          </a:p>
          <a:p>
            <a:pPr marL="342900" indent="-342900">
              <a:buFont typeface="Arial" panose="020B0604020202020204" pitchFamily="34" charset="0"/>
              <a:buChar char="•"/>
            </a:pPr>
            <a:r>
              <a:rPr lang="en-GB" dirty="0"/>
              <a:t>Development manager and Sports Administrator in place to grow the sport</a:t>
            </a:r>
          </a:p>
          <a:p>
            <a:pPr marL="342900" indent="-342900">
              <a:buFont typeface="Arial" panose="020B0604020202020204" pitchFamily="34" charset="0"/>
              <a:buChar char="•"/>
            </a:pPr>
            <a:r>
              <a:rPr lang="en-GB" dirty="0"/>
              <a:t>Good behaviour  </a:t>
            </a:r>
          </a:p>
        </p:txBody>
      </p:sp>
    </p:spTree>
    <p:extLst>
      <p:ext uri="{BB962C8B-B14F-4D97-AF65-F5344CB8AC3E}">
        <p14:creationId xmlns:p14="http://schemas.microsoft.com/office/powerpoint/2010/main" val="35929085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1275E-9AD1-569C-ABC7-1E00194F0F50}"/>
              </a:ext>
            </a:extLst>
          </p:cNvPr>
          <p:cNvSpPr>
            <a:spLocks noGrp="1"/>
          </p:cNvSpPr>
          <p:nvPr>
            <p:ph type="title"/>
          </p:nvPr>
        </p:nvSpPr>
        <p:spPr/>
        <p:txBody>
          <a:bodyPr/>
          <a:lstStyle/>
          <a:p>
            <a:r>
              <a:rPr lang="en-GB" dirty="0"/>
              <a:t>Governance </a:t>
            </a:r>
          </a:p>
        </p:txBody>
      </p:sp>
      <p:sp>
        <p:nvSpPr>
          <p:cNvPr id="3" name="Content Placeholder 2">
            <a:extLst>
              <a:ext uri="{FF2B5EF4-FFF2-40B4-BE49-F238E27FC236}">
                <a16:creationId xmlns:a16="http://schemas.microsoft.com/office/drawing/2014/main" id="{30732490-F1B3-B426-DA92-16881C58C15A}"/>
              </a:ext>
            </a:extLst>
          </p:cNvPr>
          <p:cNvSpPr>
            <a:spLocks noGrp="1"/>
          </p:cNvSpPr>
          <p:nvPr>
            <p:ph sz="half" idx="1"/>
          </p:nvPr>
        </p:nvSpPr>
        <p:spPr/>
        <p:txBody>
          <a:bodyPr>
            <a:normAutofit lnSpcReduction="10000"/>
          </a:bodyPr>
          <a:lstStyle/>
          <a:p>
            <a:r>
              <a:rPr lang="en-GB" dirty="0"/>
              <a:t>NI Fencing will continue to maintain a high level of governance through having up to date relevant policies, procedures and financial information. NI Fencing will also attend, and fund (when possible) continued development for coaches, referees, fencers and board members on good governance.  </a:t>
            </a:r>
          </a:p>
        </p:txBody>
      </p:sp>
      <p:sp>
        <p:nvSpPr>
          <p:cNvPr id="4" name="Content Placeholder 3">
            <a:extLst>
              <a:ext uri="{FF2B5EF4-FFF2-40B4-BE49-F238E27FC236}">
                <a16:creationId xmlns:a16="http://schemas.microsoft.com/office/drawing/2014/main" id="{6CA8B7F5-F15C-7CC5-90FC-848946F0780B}"/>
              </a:ext>
            </a:extLst>
          </p:cNvPr>
          <p:cNvSpPr>
            <a:spLocks noGrp="1"/>
          </p:cNvSpPr>
          <p:nvPr>
            <p:ph sz="half" idx="2"/>
          </p:nvPr>
        </p:nvSpPr>
        <p:spPr/>
        <p:txBody>
          <a:bodyPr>
            <a:normAutofit lnSpcReduction="10000"/>
          </a:bodyPr>
          <a:lstStyle/>
          <a:p>
            <a:r>
              <a:rPr lang="en-GB" dirty="0"/>
              <a:t>Continue to incorporate and promote the British Fencing policies within NI Fencing activities. </a:t>
            </a:r>
          </a:p>
        </p:txBody>
      </p:sp>
    </p:spTree>
    <p:extLst>
      <p:ext uri="{BB962C8B-B14F-4D97-AF65-F5344CB8AC3E}">
        <p14:creationId xmlns:p14="http://schemas.microsoft.com/office/powerpoint/2010/main" val="800078384"/>
      </p:ext>
    </p:extLst>
  </p:cSld>
  <p:clrMapOvr>
    <a:masterClrMapping/>
  </p:clrMapOvr>
</p:sld>
</file>

<file path=ppt/theme/theme1.xml><?xml version="1.0" encoding="utf-8"?>
<a:theme xmlns:a="http://schemas.openxmlformats.org/drawingml/2006/main" name="LevelVTI">
  <a:themeElements>
    <a:clrScheme name="Custom 88">
      <a:dk1>
        <a:sysClr val="windowText" lastClr="000000"/>
      </a:dk1>
      <a:lt1>
        <a:sysClr val="window" lastClr="FFFFFF"/>
      </a:lt1>
      <a:dk2>
        <a:srgbClr val="182230"/>
      </a:dk2>
      <a:lt2>
        <a:srgbClr val="F2F2F2"/>
      </a:lt2>
      <a:accent1>
        <a:srgbClr val="00BAC8"/>
      </a:accent1>
      <a:accent2>
        <a:srgbClr val="794DFF"/>
      </a:accent2>
      <a:accent3>
        <a:srgbClr val="00D17D"/>
      </a:accent3>
      <a:accent4>
        <a:srgbClr val="E69500"/>
      </a:accent4>
      <a:accent5>
        <a:srgbClr val="FE5D21"/>
      </a:accent5>
      <a:accent6>
        <a:srgbClr val="939393"/>
      </a:accent6>
      <a:hlink>
        <a:srgbClr val="3E8FF1"/>
      </a:hlink>
      <a:folHlink>
        <a:srgbClr val="939393"/>
      </a:folHlink>
    </a:clrScheme>
    <a:fontScheme name="Seaford">
      <a:majorFont>
        <a:latin typeface="Seaford"/>
        <a:ea typeface=""/>
        <a:cs typeface=""/>
      </a:majorFont>
      <a:minorFont>
        <a:latin typeface="Seafor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evelVTI" id="{64F43929-0387-4D33-907F-72B939BCAF99}" vid="{D804DF84-3298-4A39-BA0E-21F83D68BC2A}"/>
    </a:ext>
  </a:extLst>
</a:theme>
</file>

<file path=docProps/app.xml><?xml version="1.0" encoding="utf-8"?>
<Properties xmlns="http://schemas.openxmlformats.org/officeDocument/2006/extended-properties" xmlns:vt="http://schemas.openxmlformats.org/officeDocument/2006/docPropsVTypes">
  <TotalTime>168</TotalTime>
  <Words>964</Words>
  <Application>Microsoft Office PowerPoint</Application>
  <PresentationFormat>Widescreen</PresentationFormat>
  <Paragraphs>142</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Seaford</vt:lpstr>
      <vt:lpstr>LevelVTI</vt:lpstr>
      <vt:lpstr>NI Fencing  Strategy and Action Plan </vt:lpstr>
      <vt:lpstr>Contents </vt:lpstr>
      <vt:lpstr>Introduction </vt:lpstr>
      <vt:lpstr>Strategic Alignment </vt:lpstr>
      <vt:lpstr>Strategy: Vision  </vt:lpstr>
      <vt:lpstr>Objectives </vt:lpstr>
      <vt:lpstr>Action Plan</vt:lpstr>
      <vt:lpstr>Action Plan</vt:lpstr>
      <vt:lpstr>Action Plan</vt:lpstr>
      <vt:lpstr>Action Plan</vt:lpstr>
      <vt:lpstr>Impact of objectives </vt:lpstr>
      <vt:lpstr>Governance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NI Fencing  Strategy and Action Plan </dc:title>
  <dc:creator>Nicola Murphy</dc:creator>
  <cp:lastModifiedBy>Nicola Murphy</cp:lastModifiedBy>
  <cp:revision>9</cp:revision>
  <dcterms:created xsi:type="dcterms:W3CDTF">2023-02-06T16:05:16Z</dcterms:created>
  <dcterms:modified xsi:type="dcterms:W3CDTF">2023-04-25T10:15:16Z</dcterms:modified>
</cp:coreProperties>
</file>